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359" r:id="rId3"/>
    <p:sldId id="329" r:id="rId4"/>
    <p:sldId id="330" r:id="rId5"/>
    <p:sldId id="358" r:id="rId6"/>
    <p:sldId id="356" r:id="rId7"/>
    <p:sldId id="334" r:id="rId8"/>
    <p:sldId id="360" r:id="rId9"/>
    <p:sldId id="361" r:id="rId10"/>
    <p:sldId id="362" r:id="rId11"/>
    <p:sldId id="363" r:id="rId12"/>
    <p:sldId id="370" r:id="rId13"/>
    <p:sldId id="364" r:id="rId14"/>
    <p:sldId id="336" r:id="rId15"/>
    <p:sldId id="365" r:id="rId16"/>
    <p:sldId id="367" r:id="rId17"/>
    <p:sldId id="368" r:id="rId18"/>
    <p:sldId id="366" r:id="rId19"/>
    <p:sldId id="339" r:id="rId20"/>
    <p:sldId id="338" r:id="rId21"/>
    <p:sldId id="340" r:id="rId22"/>
    <p:sldId id="341" r:id="rId23"/>
    <p:sldId id="369" r:id="rId24"/>
    <p:sldId id="327"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7" autoAdjust="0"/>
  </p:normalViewPr>
  <p:slideViewPr>
    <p:cSldViewPr>
      <p:cViewPr varScale="1">
        <p:scale>
          <a:sx n="102" d="100"/>
          <a:sy n="102" d="100"/>
        </p:scale>
        <p:origin x="-18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342E57A-8B5D-44C4-A674-187F9A25BB55}" type="datetimeFigureOut">
              <a:rPr lang="en-GB" smtClean="0"/>
              <a:t>07/03/2018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28CAA30-1228-4D35-A15F-CF6F53CBCE00}" type="slidenum">
              <a:rPr lang="en-GB" smtClean="0"/>
              <a:t>‹#›</a:t>
            </a:fld>
            <a:endParaRPr lang="en-GB" dirty="0"/>
          </a:p>
        </p:txBody>
      </p:sp>
    </p:spTree>
    <p:extLst>
      <p:ext uri="{BB962C8B-B14F-4D97-AF65-F5344CB8AC3E}">
        <p14:creationId xmlns:p14="http://schemas.microsoft.com/office/powerpoint/2010/main" val="129438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8" tIns="47779" rIns="95558" bIns="47779"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5558" tIns="47779" rIns="95558" bIns="47779" rtlCol="0"/>
          <a:lstStyle>
            <a:lvl1pPr algn="r">
              <a:defRPr sz="1200"/>
            </a:lvl1pPr>
          </a:lstStyle>
          <a:p>
            <a:fld id="{081B7EE4-A604-46D5-993C-87D17CA77FC2}" type="datetimeFigureOut">
              <a:rPr lang="en-GB" smtClean="0"/>
              <a:t>07/03/2018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8" tIns="47779" rIns="95558" bIns="47779"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8" tIns="47779" rIns="95558" bIns="477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5558" tIns="47779" rIns="95558" bIns="477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5558" tIns="47779" rIns="95558" bIns="47779" rtlCol="0" anchor="b"/>
          <a:lstStyle>
            <a:lvl1pPr algn="r">
              <a:defRPr sz="1200"/>
            </a:lvl1pPr>
          </a:lstStyle>
          <a:p>
            <a:fld id="{944C3773-ECCF-420C-943B-613C03E083BF}" type="slidenum">
              <a:rPr lang="en-GB" smtClean="0"/>
              <a:t>‹#›</a:t>
            </a:fld>
            <a:endParaRPr lang="en-GB" dirty="0"/>
          </a:p>
        </p:txBody>
      </p:sp>
    </p:spTree>
    <p:extLst>
      <p:ext uri="{BB962C8B-B14F-4D97-AF65-F5344CB8AC3E}">
        <p14:creationId xmlns:p14="http://schemas.microsoft.com/office/powerpoint/2010/main" val="285962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out Annie’s</a:t>
            </a:r>
            <a:r>
              <a:rPr lang="en-GB" baseline="0" dirty="0" smtClean="0"/>
              <a:t> Quiz. </a:t>
            </a:r>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1</a:t>
            </a:fld>
            <a:endParaRPr lang="en-GB" dirty="0"/>
          </a:p>
        </p:txBody>
      </p:sp>
    </p:spTree>
    <p:extLst>
      <p:ext uri="{BB962C8B-B14F-4D97-AF65-F5344CB8AC3E}">
        <p14:creationId xmlns:p14="http://schemas.microsoft.com/office/powerpoint/2010/main" val="40200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aseline="0" dirty="0" smtClean="0">
              <a:ea typeface="ＭＳ Ｐゴシック" pitchFamily="34" charset="-128"/>
            </a:endParaRPr>
          </a:p>
          <a:p>
            <a:pPr eaLnBrk="1" hangingPunct="1">
              <a:spcBef>
                <a:spcPct val="0"/>
              </a:spcBef>
            </a:pPr>
            <a:r>
              <a:rPr lang="en-GB" dirty="0" smtClean="0">
                <a:ea typeface="ＭＳ Ｐゴシック" pitchFamily="34" charset="-128"/>
              </a:rPr>
              <a:t>When do we use paraphrasing?</a:t>
            </a:r>
            <a:r>
              <a:rPr lang="en-GB" baseline="0" dirty="0" smtClean="0">
                <a:ea typeface="ＭＳ Ｐゴシック" pitchFamily="34" charset="-128"/>
              </a:rPr>
              <a:t> </a:t>
            </a:r>
          </a:p>
          <a:p>
            <a:pPr eaLnBrk="1" hangingPunct="1">
              <a:spcBef>
                <a:spcPct val="0"/>
              </a:spcBef>
            </a:pPr>
            <a:r>
              <a:rPr lang="en-GB" baseline="0" dirty="0" smtClean="0">
                <a:ea typeface="ＭＳ Ｐゴシック" pitchFamily="34" charset="-128"/>
              </a:rPr>
              <a:t>As an alternative to direct quotations</a:t>
            </a:r>
          </a:p>
          <a:p>
            <a:pPr eaLnBrk="1" hangingPunct="1">
              <a:spcBef>
                <a:spcPct val="0"/>
              </a:spcBef>
            </a:pPr>
            <a:r>
              <a:rPr lang="en-GB" baseline="0" dirty="0" smtClean="0">
                <a:ea typeface="ＭＳ Ｐゴシック" pitchFamily="34" charset="-128"/>
              </a:rPr>
              <a:t>To show that you understand the original text</a:t>
            </a:r>
          </a:p>
          <a:p>
            <a:pPr eaLnBrk="1" hangingPunct="1">
              <a:spcBef>
                <a:spcPct val="0"/>
              </a:spcBef>
            </a:pPr>
            <a:endParaRPr lang="en-GB" baseline="0" dirty="0" smtClean="0">
              <a:ea typeface="ＭＳ Ｐゴシック" pitchFamily="34" charset="-128"/>
            </a:endParaRPr>
          </a:p>
          <a:p>
            <a:pPr eaLnBrk="1" hangingPunct="1">
              <a:spcBef>
                <a:spcPct val="0"/>
              </a:spcBef>
            </a:pPr>
            <a:r>
              <a:rPr lang="en-GB" baseline="0" dirty="0" smtClean="0">
                <a:ea typeface="ＭＳ Ｐゴシック" pitchFamily="34" charset="-128"/>
              </a:rPr>
              <a:t>Can use a dictionary to help with this. </a:t>
            </a:r>
          </a:p>
          <a:p>
            <a:pPr eaLnBrk="1" hangingPunct="1">
              <a:spcBef>
                <a:spcPct val="0"/>
              </a:spcBef>
            </a:pPr>
            <a:r>
              <a:rPr lang="en-GB" baseline="0" dirty="0" smtClean="0">
                <a:ea typeface="ＭＳ Ｐゴシック" pitchFamily="34" charset="-128"/>
              </a:rPr>
              <a:t>When you are synthesising ideas. As discussed by Brown, Jones, Smith etc</a:t>
            </a: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19</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20</a:t>
            </a:fld>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21</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22</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23</a:t>
            </a:fld>
            <a:endParaRPr lang="en-GB"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24</a:t>
            </a:fld>
            <a:endParaRPr lang="en-GB" dirty="0"/>
          </a:p>
        </p:txBody>
      </p:sp>
    </p:spTree>
    <p:extLst>
      <p:ext uri="{BB962C8B-B14F-4D97-AF65-F5344CB8AC3E}">
        <p14:creationId xmlns:p14="http://schemas.microsoft.com/office/powerpoint/2010/main" val="401678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34" charset="-128"/>
              </a:rPr>
              <a:t>Academic writing is based on traceable evidence</a:t>
            </a: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Consistent</a:t>
            </a:r>
            <a:r>
              <a:rPr lang="en-GB" baseline="0" dirty="0" smtClean="0">
                <a:ea typeface="ＭＳ Ｐゴシック" pitchFamily="34" charset="-128"/>
              </a:rPr>
              <a:t> system</a:t>
            </a:r>
          </a:p>
          <a:p>
            <a:pPr eaLnBrk="1" hangingPunct="1">
              <a:spcBef>
                <a:spcPct val="0"/>
              </a:spcBef>
            </a:pPr>
            <a:endParaRPr lang="en-GB" baseline="0" dirty="0" smtClean="0">
              <a:ea typeface="ＭＳ Ｐゴシック" pitchFamily="34" charset="-128"/>
            </a:endParaRPr>
          </a:p>
          <a:p>
            <a:pPr eaLnBrk="1" hangingPunct="1">
              <a:spcBef>
                <a:spcPct val="0"/>
              </a:spcBef>
            </a:pPr>
            <a:r>
              <a:rPr lang="en-GB" baseline="0" dirty="0" smtClean="0">
                <a:ea typeface="ＭＳ Ｐゴシック" pitchFamily="34" charset="-128"/>
              </a:rPr>
              <a:t>3 reasons: To say thanks you., to be academic…use evidence, to be traceable….your reader can look up the sources. </a:t>
            </a: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3</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4</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34" charset="-128"/>
              </a:rPr>
              <a:t>Academic writing is based on traceable evidence</a:t>
            </a: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Consistent</a:t>
            </a:r>
            <a:r>
              <a:rPr lang="en-GB" baseline="0" dirty="0" smtClean="0">
                <a:ea typeface="ＭＳ Ｐゴシック" pitchFamily="34" charset="-128"/>
              </a:rPr>
              <a:t> system</a:t>
            </a:r>
          </a:p>
          <a:p>
            <a:pPr eaLnBrk="1" hangingPunct="1">
              <a:spcBef>
                <a:spcPct val="0"/>
              </a:spcBef>
            </a:pPr>
            <a:endParaRPr lang="en-GB" baseline="0" dirty="0" smtClean="0">
              <a:ea typeface="ＭＳ Ｐゴシック" pitchFamily="34" charset="-128"/>
            </a:endParaRPr>
          </a:p>
          <a:p>
            <a:pPr eaLnBrk="1" hangingPunct="1">
              <a:spcBef>
                <a:spcPct val="0"/>
              </a:spcBef>
            </a:pPr>
            <a:r>
              <a:rPr lang="en-GB" baseline="0" dirty="0" smtClean="0">
                <a:ea typeface="ＭＳ Ｐゴシック" pitchFamily="34" charset="-128"/>
              </a:rPr>
              <a:t>3 reasons: To say thanks you., to be academic…use evidence, to be traceable….your reader can look up the sources. </a:t>
            </a: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5</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aseline="0" dirty="0" smtClean="0">
              <a:ea typeface="ＭＳ Ｐゴシック" pitchFamily="34" charset="-128"/>
            </a:endParaRPr>
          </a:p>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7</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8</a:t>
            </a:fld>
            <a:endParaRPr lang="en-GB" dirty="0"/>
          </a:p>
        </p:txBody>
      </p:sp>
    </p:spTree>
    <p:extLst>
      <p:ext uri="{BB962C8B-B14F-4D97-AF65-F5344CB8AC3E}">
        <p14:creationId xmlns:p14="http://schemas.microsoft.com/office/powerpoint/2010/main" val="409920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aseline="0" dirty="0" smtClean="0">
              <a:ea typeface="ＭＳ Ｐゴシック" pitchFamily="34" charset="-128"/>
            </a:endParaRPr>
          </a:p>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14</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Writing activity</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F3139D-5434-4440-A62A-3BEFFFC2FB8C}" type="slidenum">
              <a:rPr lang="en-GB" altLang="en-US" smtClean="0">
                <a:solidFill>
                  <a:srgbClr val="000000"/>
                </a:solidFill>
                <a:latin typeface="Arial" charset="0"/>
                <a:ea typeface="ＭＳ Ｐゴシック" pitchFamily="34" charset="-128"/>
              </a:rPr>
              <a:pPr eaLnBrk="1" hangingPunct="1">
                <a:spcBef>
                  <a:spcPct val="0"/>
                </a:spcBef>
              </a:pPr>
              <a:t>16</a:t>
            </a:fld>
            <a:endParaRPr lang="en-GB" altLang="en-US" dirty="0" smtClean="0">
              <a:solidFill>
                <a:srgbClr val="000000"/>
              </a:solidFill>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145A3AD-28CE-41EB-9763-79089B1442C1}" type="slidenum">
              <a:rPr lang="en-GB" altLang="en-US" smtClean="0">
                <a:solidFill>
                  <a:srgbClr val="000000"/>
                </a:solidFill>
              </a:rPr>
              <a:pPr eaLnBrk="1" hangingPunct="1">
                <a:spcBef>
                  <a:spcPct val="0"/>
                </a:spcBef>
              </a:pPr>
              <a:t>17</a:t>
            </a:fld>
            <a:endParaRPr lang="en-GB" alt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8BEF51-F41F-47AF-870D-26CE84620E6D}" type="datetimeFigureOut">
              <a:rPr lang="en-GB"/>
              <a:pPr>
                <a:defRPr/>
              </a:pPr>
              <a:t>07/03/2018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B05B5D7-E387-4832-90C9-DB4651805D04}" type="slidenum">
              <a:rPr lang="en-GB"/>
              <a:pPr>
                <a:defRPr/>
              </a:pPr>
              <a:t>‹#›</a:t>
            </a:fld>
            <a:endParaRPr lang="en-GB" dirty="0"/>
          </a:p>
        </p:txBody>
      </p:sp>
    </p:spTree>
    <p:extLst>
      <p:ext uri="{BB962C8B-B14F-4D97-AF65-F5344CB8AC3E}">
        <p14:creationId xmlns:p14="http://schemas.microsoft.com/office/powerpoint/2010/main" val="205510622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A36B910-316D-4D26-83F0-8134A83D00C2}" type="datetimeFigureOut">
              <a:rPr lang="en-GB"/>
              <a:pPr>
                <a:defRPr/>
              </a:pPr>
              <a:t>07/03/2018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0820508-4892-4F8B-9794-9EE12B70ABCC}" type="slidenum">
              <a:rPr lang="en-GB"/>
              <a:pPr>
                <a:defRPr/>
              </a:pPr>
              <a:t>‹#›</a:t>
            </a:fld>
            <a:endParaRPr lang="en-GB" dirty="0"/>
          </a:p>
        </p:txBody>
      </p:sp>
    </p:spTree>
    <p:extLst>
      <p:ext uri="{BB962C8B-B14F-4D97-AF65-F5344CB8AC3E}">
        <p14:creationId xmlns:p14="http://schemas.microsoft.com/office/powerpoint/2010/main" val="14788516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8888CA-AB53-4514-8DF2-F198000454E0}" type="datetimeFigureOut">
              <a:rPr lang="en-GB"/>
              <a:pPr>
                <a:defRPr/>
              </a:pPr>
              <a:t>07/03/2018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7F366F5-5F6B-4D32-BE8B-6C1C85952A78}" type="slidenum">
              <a:rPr lang="en-GB"/>
              <a:pPr>
                <a:defRPr/>
              </a:pPr>
              <a:t>‹#›</a:t>
            </a:fld>
            <a:endParaRPr lang="en-GB" dirty="0"/>
          </a:p>
        </p:txBody>
      </p:sp>
    </p:spTree>
    <p:extLst>
      <p:ext uri="{BB962C8B-B14F-4D97-AF65-F5344CB8AC3E}">
        <p14:creationId xmlns:p14="http://schemas.microsoft.com/office/powerpoint/2010/main" val="700819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7FDEE20-8FF3-4B29-BFAE-F8AA3BC9136C}" type="datetimeFigureOut">
              <a:rPr lang="en-GB"/>
              <a:pPr>
                <a:defRPr/>
              </a:pPr>
              <a:t>07/03/2018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2BCA0B5-7DDC-4DBD-8BFD-6C23FFC64B55}" type="slidenum">
              <a:rPr lang="en-GB"/>
              <a:pPr>
                <a:defRPr/>
              </a:pPr>
              <a:t>‹#›</a:t>
            </a:fld>
            <a:endParaRPr lang="en-GB" dirty="0"/>
          </a:p>
        </p:txBody>
      </p:sp>
    </p:spTree>
    <p:extLst>
      <p:ext uri="{BB962C8B-B14F-4D97-AF65-F5344CB8AC3E}">
        <p14:creationId xmlns:p14="http://schemas.microsoft.com/office/powerpoint/2010/main" val="182217566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7EA287-8631-42C0-8DCA-185109415383}" type="datetimeFigureOut">
              <a:rPr lang="en-GB"/>
              <a:pPr>
                <a:defRPr/>
              </a:pPr>
              <a:t>07/03/2018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F0AA4E3-500A-418A-9494-DA31BE3424BD}" type="slidenum">
              <a:rPr lang="en-GB"/>
              <a:pPr>
                <a:defRPr/>
              </a:pPr>
              <a:t>‹#›</a:t>
            </a:fld>
            <a:endParaRPr lang="en-GB" dirty="0"/>
          </a:p>
        </p:txBody>
      </p:sp>
    </p:spTree>
    <p:extLst>
      <p:ext uri="{BB962C8B-B14F-4D97-AF65-F5344CB8AC3E}">
        <p14:creationId xmlns:p14="http://schemas.microsoft.com/office/powerpoint/2010/main" val="20258910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11C0310-536E-4651-8BAE-D6D5A86AE614}" type="datetimeFigureOut">
              <a:rPr lang="en-GB"/>
              <a:pPr>
                <a:defRPr/>
              </a:pPr>
              <a:t>07/03/2018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455672D4-C5FB-43E6-A6F3-74A91DBE05B9}" type="slidenum">
              <a:rPr lang="en-GB"/>
              <a:pPr>
                <a:defRPr/>
              </a:pPr>
              <a:t>‹#›</a:t>
            </a:fld>
            <a:endParaRPr lang="en-GB" dirty="0"/>
          </a:p>
        </p:txBody>
      </p:sp>
    </p:spTree>
    <p:extLst>
      <p:ext uri="{BB962C8B-B14F-4D97-AF65-F5344CB8AC3E}">
        <p14:creationId xmlns:p14="http://schemas.microsoft.com/office/powerpoint/2010/main" val="10117376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6C45BE-6FAB-40D5-B486-1D843B6F1EF2}" type="datetimeFigureOut">
              <a:rPr lang="en-GB"/>
              <a:pPr>
                <a:defRPr/>
              </a:pPr>
              <a:t>07/03/2018</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BB031CFD-1064-476D-A7BB-5D3A27EB9DCF}" type="slidenum">
              <a:rPr lang="en-GB"/>
              <a:pPr>
                <a:defRPr/>
              </a:pPr>
              <a:t>‹#›</a:t>
            </a:fld>
            <a:endParaRPr lang="en-GB" dirty="0"/>
          </a:p>
        </p:txBody>
      </p:sp>
    </p:spTree>
    <p:extLst>
      <p:ext uri="{BB962C8B-B14F-4D97-AF65-F5344CB8AC3E}">
        <p14:creationId xmlns:p14="http://schemas.microsoft.com/office/powerpoint/2010/main" val="4251278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825EAD8-B069-4F31-94E1-32880D8F7FB7}" type="datetimeFigureOut">
              <a:rPr lang="en-GB"/>
              <a:pPr>
                <a:defRPr/>
              </a:pPr>
              <a:t>07/03/2018</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1FCEBE4-BD1C-40B8-BC97-94B14C290DAE}" type="slidenum">
              <a:rPr lang="en-GB"/>
              <a:pPr>
                <a:defRPr/>
              </a:pPr>
              <a:t>‹#›</a:t>
            </a:fld>
            <a:endParaRPr lang="en-GB" dirty="0"/>
          </a:p>
        </p:txBody>
      </p:sp>
    </p:spTree>
    <p:extLst>
      <p:ext uri="{BB962C8B-B14F-4D97-AF65-F5344CB8AC3E}">
        <p14:creationId xmlns:p14="http://schemas.microsoft.com/office/powerpoint/2010/main" val="103345216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11EF13-2333-4D68-B7D5-3C4EA4D8FCA4}" type="datetimeFigureOut">
              <a:rPr lang="en-GB"/>
              <a:pPr>
                <a:defRPr/>
              </a:pPr>
              <a:t>07/03/2018</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07A39AEB-83CF-4401-81CC-1CFBD687BBC9}" type="slidenum">
              <a:rPr lang="en-GB"/>
              <a:pPr>
                <a:defRPr/>
              </a:pPr>
              <a:t>‹#›</a:t>
            </a:fld>
            <a:endParaRPr lang="en-GB" dirty="0"/>
          </a:p>
        </p:txBody>
      </p:sp>
    </p:spTree>
    <p:extLst>
      <p:ext uri="{BB962C8B-B14F-4D97-AF65-F5344CB8AC3E}">
        <p14:creationId xmlns:p14="http://schemas.microsoft.com/office/powerpoint/2010/main" val="34279200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A47026-592B-4965-9F4B-097E29879B6F}" type="datetimeFigureOut">
              <a:rPr lang="en-GB"/>
              <a:pPr>
                <a:defRPr/>
              </a:pPr>
              <a:t>07/03/2018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6025028-C4A5-443D-9496-5A87AD2E1CCC}" type="slidenum">
              <a:rPr lang="en-GB"/>
              <a:pPr>
                <a:defRPr/>
              </a:pPr>
              <a:t>‹#›</a:t>
            </a:fld>
            <a:endParaRPr lang="en-GB" dirty="0"/>
          </a:p>
        </p:txBody>
      </p:sp>
    </p:spTree>
    <p:extLst>
      <p:ext uri="{BB962C8B-B14F-4D97-AF65-F5344CB8AC3E}">
        <p14:creationId xmlns:p14="http://schemas.microsoft.com/office/powerpoint/2010/main" val="338161806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60527F-E8EB-40DF-9863-EFD99D3C464A}" type="datetimeFigureOut">
              <a:rPr lang="en-GB"/>
              <a:pPr>
                <a:defRPr/>
              </a:pPr>
              <a:t>07/03/2018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557609A-AF6F-42F3-B815-6F1305184FC7}" type="slidenum">
              <a:rPr lang="en-GB"/>
              <a:pPr>
                <a:defRPr/>
              </a:pPr>
              <a:t>‹#›</a:t>
            </a:fld>
            <a:endParaRPr lang="en-GB" dirty="0"/>
          </a:p>
        </p:txBody>
      </p:sp>
    </p:spTree>
    <p:extLst>
      <p:ext uri="{BB962C8B-B14F-4D97-AF65-F5344CB8AC3E}">
        <p14:creationId xmlns:p14="http://schemas.microsoft.com/office/powerpoint/2010/main" val="41153150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3080E0-4CD6-4199-9B61-670C587EF495}" type="datetimeFigureOut">
              <a:rPr lang="en-GB"/>
              <a:pPr>
                <a:defRPr/>
              </a:pPr>
              <a:t>07/03/2018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2284D6E-28EA-4177-8B23-64421AD5940F}" type="slidenum">
              <a:rPr lang="en-GB"/>
              <a:pPr>
                <a:defRPr/>
              </a:pPr>
              <a:t>‹#›</a:t>
            </a:fld>
            <a:endParaRPr lang="en-GB" dirty="0"/>
          </a:p>
        </p:txBody>
      </p:sp>
    </p:spTree>
    <p:extLst>
      <p:ext uri="{BB962C8B-B14F-4D97-AF65-F5344CB8AC3E}">
        <p14:creationId xmlns:p14="http://schemas.microsoft.com/office/powerpoint/2010/main" val="361008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hyperlink" Target="http://www.library.dmu.ac.uk/Home/Calendar" TargetMode="External"/><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hyperlink" Target="http://www.library.dmu.ac.uk/link/CLA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484784"/>
            <a:ext cx="7772400" cy="1397000"/>
          </a:xfrm>
        </p:spPr>
        <p:txBody>
          <a:bodyPr/>
          <a:lstStyle/>
          <a:p>
            <a:pPr>
              <a:defRPr/>
            </a:pPr>
            <a:r>
              <a:rPr lang="en-GB" dirty="0" smtClean="0">
                <a:solidFill>
                  <a:schemeClr val="accent1">
                    <a:lumMod val="75000"/>
                  </a:schemeClr>
                </a:solidFill>
              </a:rPr>
              <a:t>Referencing for Academic </a:t>
            </a:r>
            <a:r>
              <a:rPr lang="en-GB" dirty="0" smtClean="0">
                <a:solidFill>
                  <a:schemeClr val="accent1">
                    <a:lumMod val="75000"/>
                  </a:schemeClr>
                </a:solidFill>
              </a:rPr>
              <a:t>Success</a:t>
            </a:r>
            <a:r>
              <a:rPr lang="en-GB" dirty="0">
                <a:solidFill>
                  <a:schemeClr val="accent1">
                    <a:lumMod val="75000"/>
                  </a:schemeClr>
                </a:solidFill>
              </a:rPr>
              <a:t/>
            </a:r>
            <a:br>
              <a:rPr lang="en-GB" dirty="0">
                <a:solidFill>
                  <a:schemeClr val="accent1">
                    <a:lumMod val="75000"/>
                  </a:schemeClr>
                </a:solidFill>
              </a:rPr>
            </a:br>
            <a:r>
              <a:rPr lang="en-GB" dirty="0">
                <a:solidFill>
                  <a:schemeClr val="accent1">
                    <a:lumMod val="75000"/>
                  </a:schemeClr>
                </a:solidFill>
              </a:rPr>
              <a:t>IMAT1610</a:t>
            </a:r>
            <a:br>
              <a:rPr lang="en-GB" dirty="0">
                <a:solidFill>
                  <a:schemeClr val="accent1">
                    <a:lumMod val="75000"/>
                  </a:schemeClr>
                </a:solidFill>
              </a:rPr>
            </a:br>
            <a:r>
              <a:rPr lang="en-GB" dirty="0" smtClean="0">
                <a:solidFill>
                  <a:schemeClr val="accent1">
                    <a:lumMod val="75000"/>
                  </a:schemeClr>
                </a:solidFill>
              </a:rPr>
              <a:t/>
            </a:r>
            <a:br>
              <a:rPr lang="en-GB" dirty="0" smtClean="0">
                <a:solidFill>
                  <a:schemeClr val="accent1">
                    <a:lumMod val="75000"/>
                  </a:schemeClr>
                </a:solidFill>
              </a:rPr>
            </a:br>
            <a:endParaRPr lang="en-GB" dirty="0">
              <a:solidFill>
                <a:schemeClr val="accent1">
                  <a:lumMod val="75000"/>
                </a:schemeClr>
              </a:solidFill>
            </a:endParaRPr>
          </a:p>
        </p:txBody>
      </p:sp>
      <p:sp>
        <p:nvSpPr>
          <p:cNvPr id="5" name="Subtitle 4"/>
          <p:cNvSpPr>
            <a:spLocks noGrp="1"/>
          </p:cNvSpPr>
          <p:nvPr>
            <p:ph type="subTitle" idx="1"/>
          </p:nvPr>
        </p:nvSpPr>
        <p:spPr>
          <a:xfrm>
            <a:off x="1979613" y="4724400"/>
            <a:ext cx="6400800" cy="504825"/>
          </a:xfrm>
        </p:spPr>
        <p:txBody>
          <a:bodyPr/>
          <a:lstStyle/>
          <a:p>
            <a:pPr>
              <a:defRPr/>
            </a:pPr>
            <a:r>
              <a:rPr lang="en-GB" sz="2800" dirty="0" smtClean="0">
                <a:solidFill>
                  <a:schemeClr val="tx1">
                    <a:lumMod val="75000"/>
                    <a:lumOff val="25000"/>
                  </a:schemeClr>
                </a:solidFill>
              </a:rPr>
              <a:t>Beverley Hancock-Smith</a:t>
            </a:r>
            <a:endParaRPr lang="en-GB" sz="2800" dirty="0">
              <a:solidFill>
                <a:schemeClr val="tx1">
                  <a:lumMod val="75000"/>
                  <a:lumOff val="25000"/>
                </a:schemeClr>
              </a:solidFill>
            </a:endParaRPr>
          </a:p>
        </p:txBody>
      </p:sp>
      <p:pic>
        <p:nvPicPr>
          <p:cNvPr id="3076" name="Picture 3" descr="CLaSS Bann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58888"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CLaSS Banner.png"/>
          <p:cNvPicPr>
            <a:picLocks noChangeAspect="1"/>
          </p:cNvPicPr>
          <p:nvPr/>
        </p:nvPicPr>
        <p:blipFill>
          <a:blip r:embed="rId4">
            <a:extLst>
              <a:ext uri="{28A0092B-C50C-407E-A947-70E740481C1C}">
                <a14:useLocalDpi xmlns:a14="http://schemas.microsoft.com/office/drawing/2010/main" val="0"/>
              </a:ext>
            </a:extLst>
          </a:blip>
          <a:srcRect t="53540"/>
          <a:stretch>
            <a:fillRect/>
          </a:stretch>
        </p:blipFill>
        <p:spPr bwMode="auto">
          <a:xfrm>
            <a:off x="0" y="2420938"/>
            <a:ext cx="1258888"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258888" y="5229225"/>
            <a:ext cx="7885112" cy="12541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457200" eaLnBrk="1" fontAlgn="auto" hangingPunct="1">
              <a:spcAft>
                <a:spcPts val="0"/>
              </a:spcAft>
              <a:defRPr/>
            </a:pPr>
            <a:r>
              <a:rPr lang="en-GB" sz="3200" dirty="0" smtClean="0">
                <a:solidFill>
                  <a:schemeClr val="tx1">
                    <a:lumMod val="75000"/>
                    <a:lumOff val="25000"/>
                  </a:schemeClr>
                </a:solidFill>
                <a:ea typeface="ＭＳ Ｐゴシック" pitchFamily="34" charset="-128"/>
              </a:rPr>
              <a:t>Centre for Learning and Study Support (CLaSS)</a:t>
            </a:r>
            <a:r>
              <a:rPr lang="en-GB" sz="2400" dirty="0" smtClean="0">
                <a:solidFill>
                  <a:schemeClr val="tx1">
                    <a:lumMod val="75000"/>
                    <a:lumOff val="25000"/>
                  </a:schemeClr>
                </a:solidFill>
                <a:ea typeface="ＭＳ Ｐゴシック" pitchFamily="34" charset="-128"/>
              </a:rPr>
              <a:t/>
            </a:r>
            <a:br>
              <a:rPr lang="en-GB" sz="2400" dirty="0" smtClean="0">
                <a:solidFill>
                  <a:schemeClr val="tx1">
                    <a:lumMod val="75000"/>
                    <a:lumOff val="25000"/>
                  </a:schemeClr>
                </a:solidFill>
                <a:ea typeface="ＭＳ Ｐゴシック" pitchFamily="34" charset="-128"/>
              </a:rPr>
            </a:br>
            <a:r>
              <a:rPr lang="en-GB" sz="2400" b="1" dirty="0" smtClean="0">
                <a:solidFill>
                  <a:schemeClr val="tx1">
                    <a:lumMod val="75000"/>
                    <a:lumOff val="25000"/>
                  </a:schemeClr>
                </a:solidFill>
                <a:ea typeface="ＭＳ Ｐゴシック" pitchFamily="34" charset="-128"/>
              </a:rPr>
              <a:t> </a:t>
            </a:r>
            <a:r>
              <a:rPr lang="en-GB" sz="2000" i="1" dirty="0" smtClean="0">
                <a:solidFill>
                  <a:schemeClr val="tx1">
                    <a:lumMod val="75000"/>
                    <a:lumOff val="25000"/>
                  </a:schemeClr>
                </a:solidFill>
                <a:ea typeface="ＭＳ Ｐゴシック" pitchFamily="34" charset="-128"/>
              </a:rPr>
              <a:t>Enhancing academic practice, writing development and professional s</a:t>
            </a:r>
            <a:r>
              <a:rPr lang="en-GB" sz="2000" dirty="0" smtClean="0">
                <a:solidFill>
                  <a:schemeClr val="tx1">
                    <a:lumMod val="75000"/>
                    <a:lumOff val="25000"/>
                  </a:schemeClr>
                </a:solidFill>
                <a:ea typeface="ＭＳ Ｐゴシック" pitchFamily="34" charset="-128"/>
              </a:rPr>
              <a:t>kills</a:t>
            </a:r>
            <a:endParaRPr lang="en-GB" sz="2400" dirty="0">
              <a:solidFill>
                <a:schemeClr val="tx1">
                  <a:lumMod val="75000"/>
                  <a:lumOff val="25000"/>
                </a:schemeClr>
              </a:solidFill>
              <a:ea typeface="ＭＳ Ｐゴシック" pitchFamily="34" charset="-128"/>
            </a:endParaRPr>
          </a:p>
        </p:txBody>
      </p:sp>
      <p:pic>
        <p:nvPicPr>
          <p:cNvPr id="1026" name="Picture 2" descr="Image result for referenc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692399"/>
            <a:ext cx="432048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243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6792"/>
            <a:ext cx="7772400" cy="1470025"/>
          </a:xfrm>
        </p:spPr>
        <p:txBody>
          <a:bodyPr/>
          <a:lstStyle/>
          <a:p>
            <a:r>
              <a:rPr lang="en-GB" dirty="0" smtClean="0"/>
              <a:t>What is an indirect quotation?</a:t>
            </a:r>
            <a:endParaRPr lang="en-GB" dirty="0"/>
          </a:p>
        </p:txBody>
      </p:sp>
      <p:sp>
        <p:nvSpPr>
          <p:cNvPr id="5" name="Subtitle 4"/>
          <p:cNvSpPr>
            <a:spLocks noGrp="1"/>
          </p:cNvSpPr>
          <p:nvPr>
            <p:ph type="subTitle" idx="1"/>
          </p:nvPr>
        </p:nvSpPr>
        <p:spPr/>
        <p:txBody>
          <a:bodyPr/>
          <a:lstStyle/>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212976"/>
            <a:ext cx="2878088" cy="28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252520" cy="630936"/>
          </a:xfrm>
          <a:prstGeom prst="rect">
            <a:avLst/>
          </a:prstGeom>
        </p:spPr>
      </p:pic>
    </p:spTree>
    <p:extLst>
      <p:ext uri="{BB962C8B-B14F-4D97-AF65-F5344CB8AC3E}">
        <p14:creationId xmlns:p14="http://schemas.microsoft.com/office/powerpoint/2010/main" val="131940914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Indirect Quotations</a:t>
            </a:r>
            <a:endParaRPr lang="en-GB" b="1" dirty="0">
              <a:solidFill>
                <a:schemeClr val="accent1">
                  <a:lumMod val="75000"/>
                </a:schemeClr>
              </a:solidFill>
            </a:endParaRPr>
          </a:p>
        </p:txBody>
      </p:sp>
      <p:sp>
        <p:nvSpPr>
          <p:cNvPr id="3" name="Content Placeholder 2"/>
          <p:cNvSpPr>
            <a:spLocks noGrp="1"/>
          </p:cNvSpPr>
          <p:nvPr>
            <p:ph idx="1"/>
          </p:nvPr>
        </p:nvSpPr>
        <p:spPr/>
        <p:txBody>
          <a:bodyPr/>
          <a:lstStyle/>
          <a:p>
            <a:r>
              <a:rPr lang="en-GB" sz="2800" dirty="0" smtClean="0"/>
              <a:t>An indirect </a:t>
            </a:r>
            <a:r>
              <a:rPr lang="en-GB" sz="2800" dirty="0"/>
              <a:t>quotation is a </a:t>
            </a:r>
            <a:r>
              <a:rPr lang="en-GB" sz="2800" b="1" dirty="0"/>
              <a:t>paraphrase</a:t>
            </a:r>
            <a:r>
              <a:rPr lang="en-GB" sz="2800" dirty="0"/>
              <a:t> of someone else's words: it </a:t>
            </a:r>
            <a:r>
              <a:rPr lang="en-GB" sz="2800" b="1" i="1" dirty="0"/>
              <a:t>reports</a:t>
            </a:r>
            <a:r>
              <a:rPr lang="en-GB" sz="2800" b="1" dirty="0"/>
              <a:t> on what a person said</a:t>
            </a:r>
            <a:r>
              <a:rPr lang="en-GB" sz="2800" dirty="0"/>
              <a:t> without using the exact words of the speaker. </a:t>
            </a:r>
            <a:endParaRPr lang="en-GB" sz="2800" dirty="0" smtClean="0"/>
          </a:p>
          <a:p>
            <a:endParaRPr lang="en-GB" sz="2800" dirty="0"/>
          </a:p>
          <a:p>
            <a:r>
              <a:rPr lang="en-GB" sz="2800" dirty="0"/>
              <a:t>An indirect </a:t>
            </a:r>
            <a:r>
              <a:rPr lang="en-GB" sz="2800" dirty="0" smtClean="0"/>
              <a:t>quotation is </a:t>
            </a:r>
            <a:r>
              <a:rPr lang="en-GB" sz="2800" b="1" dirty="0"/>
              <a:t>not placed in quotation </a:t>
            </a:r>
            <a:r>
              <a:rPr lang="en-GB" sz="2800" b="1" dirty="0" smtClean="0"/>
              <a:t>marks</a:t>
            </a:r>
            <a:r>
              <a:rPr lang="en-GB" sz="2800" dirty="0" smtClean="0"/>
              <a:t>.</a:t>
            </a:r>
          </a:p>
          <a:p>
            <a:endParaRPr lang="en-GB" sz="2800" dirty="0" smtClean="0"/>
          </a:p>
          <a:p>
            <a:r>
              <a:rPr lang="en-GB" sz="2800" dirty="0" smtClean="0"/>
              <a:t>For example:</a:t>
            </a:r>
            <a:r>
              <a:rPr lang="en-GB" sz="2800" dirty="0"/>
              <a:t> </a:t>
            </a:r>
            <a:r>
              <a:rPr lang="en-GB" sz="2800" dirty="0" smtClean="0"/>
              <a:t>Dr </a:t>
            </a:r>
            <a:r>
              <a:rPr lang="en-GB" sz="2800" dirty="0"/>
              <a:t>King said that he had a dream.</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3267"/>
            <a:ext cx="9144000" cy="712117"/>
          </a:xfrm>
          <a:prstGeom prst="rect">
            <a:avLst/>
          </a:prstGeom>
        </p:spPr>
      </p:pic>
    </p:spTree>
    <p:extLst>
      <p:ext uri="{BB962C8B-B14F-4D97-AF65-F5344CB8AC3E}">
        <p14:creationId xmlns:p14="http://schemas.microsoft.com/office/powerpoint/2010/main" val="361181709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lumMod val="75000"/>
                  </a:schemeClr>
                </a:solidFill>
              </a:rPr>
              <a:t>Single or double?</a:t>
            </a:r>
            <a:endParaRPr lang="en-GB" b="1" dirty="0">
              <a:solidFill>
                <a:schemeClr val="tx2">
                  <a:lumMod val="75000"/>
                </a:schemeClr>
              </a:solidFill>
            </a:endParaRPr>
          </a:p>
        </p:txBody>
      </p:sp>
      <p:sp>
        <p:nvSpPr>
          <p:cNvPr id="3" name="Content Placeholder 2"/>
          <p:cNvSpPr>
            <a:spLocks noGrp="1"/>
          </p:cNvSpPr>
          <p:nvPr>
            <p:ph idx="1"/>
          </p:nvPr>
        </p:nvSpPr>
        <p:spPr/>
        <p:txBody>
          <a:bodyPr/>
          <a:lstStyle/>
          <a:p>
            <a:r>
              <a:rPr lang="en-GB" sz="2800" dirty="0"/>
              <a:t>The use of quotation marks, also called </a:t>
            </a:r>
            <a:r>
              <a:rPr lang="en-GB" sz="2800" b="1" dirty="0"/>
              <a:t>inverted commas</a:t>
            </a:r>
            <a:r>
              <a:rPr lang="en-GB" sz="2800" dirty="0"/>
              <a:t>, is very slightly complicated by the fact that there are two types: </a:t>
            </a:r>
            <a:endParaRPr lang="en-GB" sz="2800" dirty="0"/>
          </a:p>
          <a:p>
            <a:pPr lvl="1"/>
            <a:r>
              <a:rPr lang="en-GB" b="1" dirty="0" smtClean="0"/>
              <a:t>single </a:t>
            </a:r>
            <a:r>
              <a:rPr lang="en-GB" b="1" dirty="0"/>
              <a:t>quotes</a:t>
            </a:r>
            <a:r>
              <a:rPr lang="en-GB" dirty="0"/>
              <a:t> (` ') and </a:t>
            </a:r>
            <a:endParaRPr lang="en-GB" dirty="0"/>
          </a:p>
          <a:p>
            <a:pPr lvl="1"/>
            <a:r>
              <a:rPr lang="en-GB" b="1" dirty="0" smtClean="0"/>
              <a:t>double </a:t>
            </a:r>
            <a:r>
              <a:rPr lang="en-GB" b="1" dirty="0"/>
              <a:t>quotes</a:t>
            </a:r>
            <a:r>
              <a:rPr lang="en-GB" dirty="0"/>
              <a:t> (" "). </a:t>
            </a:r>
            <a:endParaRPr lang="en-GB" dirty="0" smtClean="0"/>
          </a:p>
          <a:p>
            <a:r>
              <a:rPr lang="en-GB" sz="2800" dirty="0" smtClean="0"/>
              <a:t>As </a:t>
            </a:r>
            <a:r>
              <a:rPr lang="en-GB" sz="2800" dirty="0"/>
              <a:t>a general rule, British usage has in the past usually preferred </a:t>
            </a:r>
            <a:r>
              <a:rPr lang="en-GB" sz="2800" b="1" dirty="0"/>
              <a:t>single quotes</a:t>
            </a:r>
            <a:r>
              <a:rPr lang="en-GB" sz="2800" dirty="0"/>
              <a:t> for ordinary use, but </a:t>
            </a:r>
            <a:r>
              <a:rPr lang="en-GB" sz="2800" b="1" dirty="0"/>
              <a:t>double quotes</a:t>
            </a:r>
            <a:r>
              <a:rPr lang="en-GB" sz="2800" dirty="0"/>
              <a:t> are now </a:t>
            </a:r>
            <a:r>
              <a:rPr lang="en-GB" sz="2800" dirty="0" smtClean="0"/>
              <a:t>increasingly common.</a:t>
            </a:r>
            <a:endParaRPr lang="en-GB"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3267"/>
            <a:ext cx="9144000" cy="712117"/>
          </a:xfrm>
          <a:prstGeom prst="rect">
            <a:avLst/>
          </a:prstGeom>
        </p:spPr>
      </p:pic>
    </p:spTree>
    <p:extLst>
      <p:ext uri="{BB962C8B-B14F-4D97-AF65-F5344CB8AC3E}">
        <p14:creationId xmlns:p14="http://schemas.microsoft.com/office/powerpoint/2010/main" val="386820258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99592" y="764704"/>
            <a:ext cx="4102224" cy="2954759"/>
          </a:xfrm>
        </p:spPr>
        <p:txBody>
          <a:bodyPr/>
          <a:lstStyle/>
          <a:p>
            <a:r>
              <a:rPr lang="en-GB" dirty="0" smtClean="0"/>
              <a:t>Spot the indirect quotation</a:t>
            </a:r>
            <a:endParaRPr lang="en-GB" dirty="0"/>
          </a:p>
        </p:txBody>
      </p:sp>
      <p:sp>
        <p:nvSpPr>
          <p:cNvPr id="6" name="Subtitle 5"/>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3267"/>
            <a:ext cx="9144000" cy="712117"/>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160" y="1485158"/>
            <a:ext cx="3736485" cy="466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6854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smtClean="0">
                <a:solidFill>
                  <a:schemeClr val="accent1">
                    <a:lumMod val="75000"/>
                  </a:schemeClr>
                </a:solidFill>
              </a:rPr>
              <a:t>Direct </a:t>
            </a:r>
            <a:r>
              <a:rPr lang="en-GB" b="1" dirty="0">
                <a:solidFill>
                  <a:schemeClr val="accent1">
                    <a:lumMod val="75000"/>
                  </a:schemeClr>
                </a:solidFill>
              </a:rPr>
              <a:t>and Indirect Quotations </a:t>
            </a:r>
            <a:endParaRPr lang="en-GB" b="1" dirty="0">
              <a:solidFill>
                <a:schemeClr val="accent1">
                  <a:lumMod val="75000"/>
                </a:schemeClr>
              </a:solidFill>
            </a:endParaRPr>
          </a:p>
        </p:txBody>
      </p:sp>
      <p:sp>
        <p:nvSpPr>
          <p:cNvPr id="2" name="Rectangle 1"/>
          <p:cNvSpPr/>
          <p:nvPr/>
        </p:nvSpPr>
        <p:spPr>
          <a:xfrm>
            <a:off x="539552" y="1340768"/>
            <a:ext cx="7848872" cy="4985980"/>
          </a:xfrm>
          <a:prstGeom prst="rect">
            <a:avLst/>
          </a:prstGeom>
        </p:spPr>
        <p:txBody>
          <a:bodyPr wrap="square">
            <a:spAutoFit/>
          </a:bodyPr>
          <a:lstStyle/>
          <a:p>
            <a:pPr marL="342900" indent="-342900">
              <a:buFont typeface="+mj-lt"/>
              <a:buAutoNum type="alphaLcParenR"/>
            </a:pPr>
            <a:r>
              <a:rPr lang="en-GB" sz="2000" dirty="0"/>
              <a:t>Rogers and Green (2008) argue that ‘the family home has the greatest impact on educational development’. </a:t>
            </a:r>
            <a:endParaRPr lang="en-GB" sz="2000" dirty="0" smtClean="0"/>
          </a:p>
          <a:p>
            <a:endParaRPr lang="en-GB" sz="2000" dirty="0"/>
          </a:p>
          <a:p>
            <a:pPr marL="342900" indent="-342900">
              <a:buFont typeface="+mj-lt"/>
              <a:buAutoNum type="alphaLcParenR" startAt="2"/>
            </a:pPr>
            <a:r>
              <a:rPr lang="en-GB" sz="2000" dirty="0"/>
              <a:t>As Rogers and Green (2008) points out, ‘the family home has the greatest impact on educational development</a:t>
            </a:r>
            <a:r>
              <a:rPr lang="en-GB" sz="2000" dirty="0" smtClean="0"/>
              <a:t>’.</a:t>
            </a:r>
          </a:p>
          <a:p>
            <a:pPr marL="342900" indent="-342900">
              <a:buFont typeface="+mj-lt"/>
              <a:buAutoNum type="alphaLcParenR" startAt="2"/>
            </a:pPr>
            <a:endParaRPr lang="en-GB" sz="2000" dirty="0" smtClean="0"/>
          </a:p>
          <a:p>
            <a:pPr marL="342900" indent="-342900">
              <a:buFont typeface="+mj-lt"/>
              <a:buAutoNum type="alphaLcParenR" startAt="2"/>
            </a:pPr>
            <a:r>
              <a:rPr lang="en-GB" sz="2000" dirty="0" smtClean="0"/>
              <a:t>A </a:t>
            </a:r>
            <a:r>
              <a:rPr lang="en-GB" sz="2000" dirty="0"/>
              <a:t>child’s educational progress is most influenced by their home life (Rogers and Green, 2008). </a:t>
            </a:r>
            <a:endParaRPr lang="en-GB" sz="2000" dirty="0" smtClean="0"/>
          </a:p>
          <a:p>
            <a:pPr marL="342900" indent="-342900">
              <a:buFont typeface="+mj-lt"/>
              <a:buAutoNum type="alphaLcParenR" startAt="2"/>
            </a:pPr>
            <a:endParaRPr lang="en-GB" sz="2000" dirty="0"/>
          </a:p>
          <a:p>
            <a:pPr marL="342900" indent="-342900">
              <a:buFont typeface="+mj-lt"/>
              <a:buAutoNum type="alphaLcParenR" startAt="2"/>
            </a:pPr>
            <a:r>
              <a:rPr lang="en-GB" sz="2000" dirty="0" smtClean="0"/>
              <a:t>According </a:t>
            </a:r>
            <a:r>
              <a:rPr lang="en-GB" sz="2000" dirty="0"/>
              <a:t>to Rogers and Green (2008), ‘the family home has the greatest impact on educational development</a:t>
            </a:r>
            <a:r>
              <a:rPr lang="en-GB" sz="2000" dirty="0" smtClean="0"/>
              <a:t>’.</a:t>
            </a:r>
          </a:p>
          <a:p>
            <a:pPr marL="342900" indent="-342900">
              <a:buFont typeface="+mj-lt"/>
              <a:buAutoNum type="alphaLcParenR" startAt="2"/>
            </a:pPr>
            <a:endParaRPr lang="en-GB" sz="2000" dirty="0" smtClean="0"/>
          </a:p>
          <a:p>
            <a:pPr marL="342900" indent="-342900">
              <a:buFont typeface="+mj-lt"/>
              <a:buAutoNum type="alphaLcParenR" startAt="2"/>
            </a:pPr>
            <a:r>
              <a:rPr lang="en-GB" sz="2000" dirty="0" smtClean="0"/>
              <a:t>In </a:t>
            </a:r>
            <a:r>
              <a:rPr lang="en-GB" sz="2000" dirty="0"/>
              <a:t>their paper , ‘Child Development’ (2008), Rogers and Green state that ‘the family home has the greatest impact on educational development</a:t>
            </a:r>
            <a:r>
              <a:rPr lang="en-GB" sz="2000" dirty="0" smtClean="0"/>
              <a:t>’.</a:t>
            </a:r>
          </a:p>
          <a:p>
            <a:endParaRPr lang="en-GB" dirty="0">
              <a:solidFill>
                <a:schemeClr val="tx2"/>
              </a:solidFill>
            </a:endParaRPr>
          </a:p>
        </p:txBody>
      </p:sp>
    </p:spTree>
    <p:extLst>
      <p:ext uri="{BB962C8B-B14F-4D97-AF65-F5344CB8AC3E}">
        <p14:creationId xmlns:p14="http://schemas.microsoft.com/office/powerpoint/2010/main" val="3418213714"/>
      </p:ext>
    </p:extLst>
  </p:cSld>
  <p:clrMapOvr>
    <a:masterClrMapping/>
  </p:clrMapOvr>
  <p:transition spd="med" advClick="0"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5576" y="548680"/>
            <a:ext cx="7560840" cy="3386807"/>
          </a:xfrm>
        </p:spPr>
        <p:txBody>
          <a:bodyPr/>
          <a:lstStyle/>
          <a:p>
            <a:r>
              <a:rPr lang="en-GB" dirty="0" smtClean="0"/>
              <a:t>How to use your quotations effectively</a:t>
            </a:r>
            <a:endParaRPr lang="en-GB" dirty="0"/>
          </a:p>
        </p:txBody>
      </p:sp>
      <p:sp>
        <p:nvSpPr>
          <p:cNvPr id="4" name="Subtitle 3"/>
          <p:cNvSpPr>
            <a:spLocks noGrp="1"/>
          </p:cNvSpPr>
          <p:nvPr>
            <p:ph type="subTitle"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08" y="3307804"/>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252520" cy="630936"/>
          </a:xfrm>
          <a:prstGeom prst="rect">
            <a:avLst/>
          </a:prstGeom>
        </p:spPr>
      </p:pic>
    </p:spTree>
    <p:extLst>
      <p:ext uri="{BB962C8B-B14F-4D97-AF65-F5344CB8AC3E}">
        <p14:creationId xmlns:p14="http://schemas.microsoft.com/office/powerpoint/2010/main" val="376887980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p:cNvSpPr>
            <a:spLocks noGrp="1"/>
          </p:cNvSpPr>
          <p:nvPr>
            <p:ph type="title"/>
          </p:nvPr>
        </p:nvSpPr>
        <p:spPr>
          <a:xfrm>
            <a:off x="0" y="0"/>
            <a:ext cx="9144000" cy="906463"/>
          </a:xfrm>
        </p:spPr>
        <p:txBody>
          <a:bodyPr/>
          <a:lstStyle/>
          <a:p>
            <a:pPr eaLnBrk="1" hangingPunct="1">
              <a:defRPr/>
            </a:pPr>
            <a:r>
              <a:rPr lang="en-GB" b="1" dirty="0" smtClean="0">
                <a:solidFill>
                  <a:schemeClr val="accent1">
                    <a:lumMod val="75000"/>
                  </a:schemeClr>
                </a:solidFill>
                <a:ea typeface="ＭＳ Ｐゴシック" charset="0"/>
              </a:rPr>
              <a:t>Your writing will have layers of voices</a:t>
            </a:r>
            <a:endParaRPr lang="en-GB" b="1" dirty="0">
              <a:solidFill>
                <a:schemeClr val="accent1">
                  <a:lumMod val="75000"/>
                </a:schemeClr>
              </a:solidFill>
              <a:ea typeface="ＭＳ Ｐゴシック" charset="0"/>
            </a:endParaRPr>
          </a:p>
        </p:txBody>
      </p:sp>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908050"/>
            <a:ext cx="798036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0272720"/>
      </p:ext>
    </p:extLst>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38" y="398463"/>
            <a:ext cx="7416800" cy="922337"/>
          </a:xfrm>
          <a:prstGeom prst="rect">
            <a:avLst/>
          </a:prstGeom>
        </p:spPr>
        <p:txBody>
          <a:bodyPr>
            <a:spAutoFit/>
          </a:bodyPr>
          <a:lstStyle/>
          <a:p>
            <a:pPr>
              <a:defRPr/>
            </a:pPr>
            <a:r>
              <a:rPr lang="en-GB" dirty="0">
                <a:solidFill>
                  <a:srgbClr val="C00000"/>
                </a:solidFill>
                <a:latin typeface="+mn-lt"/>
              </a:rPr>
              <a:t>The concept of class is often considered using the proxy of economic status. </a:t>
            </a:r>
            <a:r>
              <a:rPr lang="en-GB" dirty="0">
                <a:solidFill>
                  <a:srgbClr val="C00000"/>
                </a:solidFill>
                <a:latin typeface="+mn-lt"/>
              </a:rPr>
              <a:t>The following paragraph will examine a number of economic measures and assess how useful they are in relation to the assignment question</a:t>
            </a:r>
            <a:r>
              <a:rPr lang="en-GB" dirty="0">
                <a:solidFill>
                  <a:schemeClr val="accent3">
                    <a:lumMod val="50000"/>
                  </a:schemeClr>
                </a:solidFill>
                <a:latin typeface="+mn-lt"/>
              </a:rPr>
              <a:t>. </a:t>
            </a:r>
            <a:endParaRPr lang="en-GB" dirty="0">
              <a:solidFill>
                <a:schemeClr val="accent1">
                  <a:lumMod val="75000"/>
                </a:schemeClr>
              </a:solidFill>
              <a:latin typeface="+mn-lt"/>
            </a:endParaRPr>
          </a:p>
        </p:txBody>
      </p:sp>
      <p:sp>
        <p:nvSpPr>
          <p:cNvPr id="3" name="Rectangle 2"/>
          <p:cNvSpPr/>
          <p:nvPr/>
        </p:nvSpPr>
        <p:spPr>
          <a:xfrm>
            <a:off x="198438" y="1238250"/>
            <a:ext cx="7051675" cy="2862263"/>
          </a:xfrm>
          <a:prstGeom prst="rect">
            <a:avLst/>
          </a:prstGeom>
        </p:spPr>
        <p:txBody>
          <a:bodyPr>
            <a:spAutoFit/>
          </a:bodyPr>
          <a:lstStyle/>
          <a:p>
            <a:pPr>
              <a:defRPr/>
            </a:pPr>
            <a:r>
              <a:rPr lang="en-GB" dirty="0">
                <a:solidFill>
                  <a:schemeClr val="accent3">
                    <a:lumMod val="50000"/>
                  </a:schemeClr>
                </a:solidFill>
                <a:latin typeface="+mn-lt"/>
              </a:rPr>
              <a:t>Diemer et al. </a:t>
            </a:r>
            <a:r>
              <a:rPr lang="en-GB" dirty="0">
                <a:solidFill>
                  <a:schemeClr val="accent3">
                    <a:lumMod val="50000"/>
                  </a:schemeClr>
                </a:solidFill>
                <a:latin typeface="+mn-lt"/>
              </a:rPr>
              <a:t>(2013) state that income is often measured by assessing total family income. They discuss that salary ranges are used to overcome participant’s reluctance to provide detailed accounts of what is often considered to be a private matter. </a:t>
            </a:r>
            <a:r>
              <a:rPr lang="en-GB" dirty="0">
                <a:solidFill>
                  <a:schemeClr val="accent3">
                    <a:lumMod val="50000"/>
                  </a:schemeClr>
                </a:solidFill>
                <a:latin typeface="+mn-lt"/>
              </a:rPr>
              <a:t>Family wealth measurement is generally measured by calculating a family’s assets such as stocks, equity, savings etc, and taking away family debt (Diemer et al, 2013). </a:t>
            </a:r>
            <a:r>
              <a:rPr lang="en-GB" dirty="0">
                <a:solidFill>
                  <a:schemeClr val="accent3">
                    <a:lumMod val="50000"/>
                  </a:schemeClr>
                </a:solidFill>
                <a:latin typeface="+mn-lt"/>
              </a:rPr>
              <a:t>They also suggest that such data can be highly volatile from year to year. </a:t>
            </a:r>
            <a:r>
              <a:rPr lang="en-GB" dirty="0">
                <a:solidFill>
                  <a:schemeClr val="accent3">
                    <a:lumMod val="50000"/>
                  </a:schemeClr>
                </a:solidFill>
                <a:latin typeface="+mn-lt"/>
              </a:rPr>
              <a:t>Diemer and Ali (2009) discuss that familial wealth could provide a more comprehensive measurement of resources than household income and therefore is a more accurate measure of access to economic resources</a:t>
            </a:r>
            <a:r>
              <a:rPr lang="en-GB" dirty="0">
                <a:solidFill>
                  <a:schemeClr val="accent1">
                    <a:lumMod val="75000"/>
                  </a:schemeClr>
                </a:solidFill>
                <a:latin typeface="+mn-lt"/>
              </a:rPr>
              <a:t>. </a:t>
            </a:r>
          </a:p>
        </p:txBody>
      </p:sp>
      <p:sp>
        <p:nvSpPr>
          <p:cNvPr id="4" name="Rectangle 3"/>
          <p:cNvSpPr/>
          <p:nvPr/>
        </p:nvSpPr>
        <p:spPr>
          <a:xfrm>
            <a:off x="225425" y="4006850"/>
            <a:ext cx="7366000" cy="3127375"/>
          </a:xfrm>
          <a:prstGeom prst="rect">
            <a:avLst/>
          </a:prstGeom>
        </p:spPr>
        <p:txBody>
          <a:bodyPr>
            <a:spAutoFit/>
          </a:bodyPr>
          <a:lstStyle/>
          <a:p>
            <a:pPr>
              <a:defRPr/>
            </a:pPr>
            <a:r>
              <a:rPr lang="en-GB" dirty="0">
                <a:solidFill>
                  <a:schemeClr val="accent1">
                    <a:lumMod val="75000"/>
                  </a:schemeClr>
                </a:solidFill>
                <a:latin typeface="+mn-lt"/>
              </a:rPr>
              <a:t>According to the evidence outlined above, there appears to be a number of issues with the use of finances as a proxy for social class. </a:t>
            </a:r>
            <a:r>
              <a:rPr lang="en-GB" dirty="0">
                <a:solidFill>
                  <a:schemeClr val="accent1">
                    <a:lumMod val="75000"/>
                  </a:schemeClr>
                </a:solidFill>
                <a:latin typeface="+mn-lt"/>
              </a:rPr>
              <a:t>Firstly the decision to use income or wealth presents some problems. </a:t>
            </a:r>
            <a:r>
              <a:rPr lang="en-GB" dirty="0">
                <a:solidFill>
                  <a:schemeClr val="accent1">
                    <a:lumMod val="75000"/>
                  </a:schemeClr>
                </a:solidFill>
                <a:latin typeface="+mn-lt"/>
              </a:rPr>
              <a:t>The question can be asked does the measure of a person’s income at one moment in time really provide an insight into their social class? </a:t>
            </a:r>
            <a:r>
              <a:rPr lang="en-GB" dirty="0">
                <a:solidFill>
                  <a:schemeClr val="accent1">
                    <a:lumMod val="75000"/>
                  </a:schemeClr>
                </a:solidFill>
                <a:latin typeface="+mn-lt"/>
              </a:rPr>
              <a:t>It could be argued that using a measure of personal wealth allows a more longitudinal view of a personal financial situation. </a:t>
            </a:r>
            <a:r>
              <a:rPr lang="en-GB" dirty="0">
                <a:solidFill>
                  <a:schemeClr val="accent1">
                    <a:lumMod val="75000"/>
                  </a:schemeClr>
                </a:solidFill>
                <a:latin typeface="+mn-lt"/>
              </a:rPr>
              <a:t>However either measure could be seen as problematic as the data is highly volatile and susceptible to year by year fluctuations, in contrast to this, class is usually seen as a much more stable concept. </a:t>
            </a:r>
          </a:p>
        </p:txBody>
      </p:sp>
      <p:pic>
        <p:nvPicPr>
          <p:cNvPr id="31749"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2063" y="161925"/>
            <a:ext cx="14430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1809750"/>
            <a:ext cx="179705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81925" y="4376738"/>
            <a:ext cx="10620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202925"/>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 step-by-step guide to:</a:t>
            </a:r>
            <a:br>
              <a:rPr lang="en-GB" dirty="0" smtClean="0"/>
            </a:br>
            <a:r>
              <a:rPr lang="en-GB" dirty="0" smtClean="0"/>
              <a:t>Paraphrasing</a:t>
            </a:r>
            <a:endParaRPr lang="en-GB" dirty="0"/>
          </a:p>
        </p:txBody>
      </p:sp>
      <p:sp>
        <p:nvSpPr>
          <p:cNvPr id="6" name="Subtitle 5"/>
          <p:cNvSpPr>
            <a:spLocks noGrp="1"/>
          </p:cNvSpPr>
          <p:nvPr>
            <p:ph type="subTitle"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861048"/>
            <a:ext cx="3007221" cy="225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252520" cy="630936"/>
          </a:xfrm>
          <a:prstGeom prst="rect">
            <a:avLst/>
          </a:prstGeom>
        </p:spPr>
      </p:pic>
    </p:spTree>
    <p:extLst>
      <p:ext uri="{BB962C8B-B14F-4D97-AF65-F5344CB8AC3E}">
        <p14:creationId xmlns:p14="http://schemas.microsoft.com/office/powerpoint/2010/main" val="179774097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smtClean="0">
                <a:solidFill>
                  <a:schemeClr val="accent1">
                    <a:lumMod val="75000"/>
                  </a:schemeClr>
                </a:solidFill>
              </a:rPr>
              <a:t>1. Paraphrasing</a:t>
            </a:r>
            <a:r>
              <a:rPr lang="en-GB" b="1" dirty="0" smtClean="0">
                <a:solidFill>
                  <a:schemeClr val="accent1">
                    <a:lumMod val="75000"/>
                  </a:schemeClr>
                </a:solidFill>
              </a:rPr>
              <a:t>: Using synonyms</a:t>
            </a:r>
            <a:endParaRPr lang="en-GB" b="1" dirty="0">
              <a:solidFill>
                <a:schemeClr val="accent1">
                  <a:lumMod val="75000"/>
                </a:schemeClr>
              </a:solidFill>
            </a:endParaRPr>
          </a:p>
        </p:txBody>
      </p:sp>
      <p:sp>
        <p:nvSpPr>
          <p:cNvPr id="3" name="TextBox 2"/>
          <p:cNvSpPr txBox="1"/>
          <p:nvPr/>
        </p:nvSpPr>
        <p:spPr>
          <a:xfrm>
            <a:off x="395536" y="1196752"/>
            <a:ext cx="8352928" cy="4339650"/>
          </a:xfrm>
          <a:prstGeom prst="rect">
            <a:avLst/>
          </a:prstGeom>
          <a:noFill/>
        </p:spPr>
        <p:txBody>
          <a:bodyPr wrap="square" rtlCol="0">
            <a:spAutoFit/>
          </a:bodyPr>
          <a:lstStyle/>
          <a:p>
            <a:endParaRPr lang="en-GB" sz="2400" b="1" dirty="0" smtClean="0">
              <a:solidFill>
                <a:srgbClr val="002060"/>
              </a:solidFill>
            </a:endParaRPr>
          </a:p>
          <a:p>
            <a:r>
              <a:rPr lang="en-GB" sz="2400" b="1" dirty="0" smtClean="0">
                <a:solidFill>
                  <a:srgbClr val="002060"/>
                </a:solidFill>
              </a:rPr>
              <a:t>Companies</a:t>
            </a:r>
            <a:r>
              <a:rPr lang="en-GB" sz="2400" dirty="0" smtClean="0">
                <a:solidFill>
                  <a:srgbClr val="002060"/>
                </a:solidFill>
              </a:rPr>
              <a:t> that </a:t>
            </a:r>
            <a:r>
              <a:rPr lang="en-GB" sz="2400" b="1" dirty="0" smtClean="0">
                <a:solidFill>
                  <a:srgbClr val="002060"/>
                </a:solidFill>
              </a:rPr>
              <a:t>show</a:t>
            </a:r>
            <a:r>
              <a:rPr lang="en-GB" sz="2400" dirty="0" smtClean="0">
                <a:solidFill>
                  <a:srgbClr val="002060"/>
                </a:solidFill>
              </a:rPr>
              <a:t> a </a:t>
            </a:r>
            <a:r>
              <a:rPr lang="en-GB" sz="2400" b="1" dirty="0" smtClean="0">
                <a:solidFill>
                  <a:srgbClr val="002060"/>
                </a:solidFill>
              </a:rPr>
              <a:t>genuine</a:t>
            </a:r>
            <a:r>
              <a:rPr lang="en-GB" sz="2400" dirty="0" smtClean="0">
                <a:solidFill>
                  <a:srgbClr val="002060"/>
                </a:solidFill>
              </a:rPr>
              <a:t> interest in charitable activities can </a:t>
            </a:r>
            <a:r>
              <a:rPr lang="en-GB" sz="2400" b="1" dirty="0" smtClean="0">
                <a:solidFill>
                  <a:srgbClr val="002060"/>
                </a:solidFill>
              </a:rPr>
              <a:t>earn</a:t>
            </a:r>
            <a:r>
              <a:rPr lang="en-GB" sz="2400" dirty="0" smtClean="0">
                <a:solidFill>
                  <a:srgbClr val="002060"/>
                </a:solidFill>
              </a:rPr>
              <a:t> the respect of the </a:t>
            </a:r>
            <a:r>
              <a:rPr lang="en-GB" sz="2400" b="1" dirty="0" smtClean="0">
                <a:solidFill>
                  <a:srgbClr val="002060"/>
                </a:solidFill>
              </a:rPr>
              <a:t>buying public </a:t>
            </a:r>
            <a:r>
              <a:rPr lang="en-GB" sz="2400" dirty="0" smtClean="0">
                <a:solidFill>
                  <a:srgbClr val="002060"/>
                </a:solidFill>
              </a:rPr>
              <a:t>(Soller, 2010). </a:t>
            </a:r>
          </a:p>
          <a:p>
            <a:endParaRPr lang="en-GB" sz="2400" dirty="0">
              <a:solidFill>
                <a:srgbClr val="002060"/>
              </a:solidFill>
            </a:endParaRPr>
          </a:p>
          <a:p>
            <a:r>
              <a:rPr lang="en-GB" sz="2400" dirty="0" smtClean="0">
                <a:solidFill>
                  <a:srgbClr val="002060"/>
                </a:solidFill>
              </a:rPr>
              <a:t>Businesses that demonstrate a real interest in non-profit  making activities can gain the respect of consumers. (Soller, 2010).</a:t>
            </a:r>
          </a:p>
          <a:p>
            <a:endParaRPr lang="en-GB" sz="2400" dirty="0">
              <a:solidFill>
                <a:srgbClr val="002060"/>
              </a:solidFill>
            </a:endParaRPr>
          </a:p>
          <a:p>
            <a:r>
              <a:rPr lang="en-GB" sz="2400" b="1" dirty="0" smtClean="0">
                <a:solidFill>
                  <a:srgbClr val="002060"/>
                </a:solidFill>
              </a:rPr>
              <a:t>Now you try: </a:t>
            </a:r>
          </a:p>
          <a:p>
            <a:r>
              <a:rPr lang="en-GB" sz="2400" dirty="0" smtClean="0">
                <a:solidFill>
                  <a:srgbClr val="002060"/>
                </a:solidFill>
              </a:rPr>
              <a:t>The two charities worked tirelessly against the damaging effects of child labour. </a:t>
            </a:r>
          </a:p>
          <a:p>
            <a:endParaRPr lang="en-GB" dirty="0"/>
          </a:p>
          <a:p>
            <a:endParaRPr lang="en-GB" dirty="0"/>
          </a:p>
        </p:txBody>
      </p:sp>
    </p:spTree>
    <p:extLst>
      <p:ext uri="{BB962C8B-B14F-4D97-AF65-F5344CB8AC3E}">
        <p14:creationId xmlns:p14="http://schemas.microsoft.com/office/powerpoint/2010/main" val="2170147740"/>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GB" b="1" dirty="0" smtClean="0">
                <a:solidFill>
                  <a:schemeClr val="accent1">
                    <a:lumMod val="75000"/>
                  </a:schemeClr>
                </a:solidFill>
              </a:rPr>
              <a:t>Already covered by your workshop session:</a:t>
            </a:r>
            <a:endParaRPr lang="en-GB" b="1" dirty="0">
              <a:solidFill>
                <a:schemeClr val="accent1">
                  <a:lumMod val="75000"/>
                </a:schemeClr>
              </a:solidFill>
            </a:endParaRPr>
          </a:p>
        </p:txBody>
      </p:sp>
      <p:sp>
        <p:nvSpPr>
          <p:cNvPr id="3" name="Content Placeholder 2"/>
          <p:cNvSpPr>
            <a:spLocks noGrp="1"/>
          </p:cNvSpPr>
          <p:nvPr>
            <p:ph idx="1"/>
          </p:nvPr>
        </p:nvSpPr>
        <p:spPr>
          <a:xfrm>
            <a:off x="457200" y="1927373"/>
            <a:ext cx="8229600" cy="4525963"/>
          </a:xfrm>
        </p:spPr>
        <p:txBody>
          <a:bodyPr/>
          <a:lstStyle/>
          <a:p>
            <a:r>
              <a:rPr lang="en-GB" dirty="0" smtClean="0"/>
              <a:t>Finding a range of academic resources</a:t>
            </a:r>
          </a:p>
          <a:p>
            <a:r>
              <a:rPr lang="en-GB" dirty="0" smtClean="0"/>
              <a:t>Referencing</a:t>
            </a:r>
          </a:p>
          <a:p>
            <a:pPr lvl="1"/>
            <a:r>
              <a:rPr lang="en-GB" dirty="0" smtClean="0"/>
              <a:t>in text citation</a:t>
            </a:r>
          </a:p>
          <a:p>
            <a:pPr lvl="1"/>
            <a:r>
              <a:rPr lang="en-GB" dirty="0"/>
              <a:t>r</a:t>
            </a:r>
            <a:r>
              <a:rPr lang="en-GB" dirty="0" smtClean="0"/>
              <a:t>eference list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277" y="3162275"/>
            <a:ext cx="4336227" cy="30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144000" cy="630936"/>
          </a:xfrm>
          <a:prstGeom prst="rect">
            <a:avLst/>
          </a:prstGeom>
        </p:spPr>
      </p:pic>
    </p:spTree>
    <p:extLst>
      <p:ext uri="{BB962C8B-B14F-4D97-AF65-F5344CB8AC3E}">
        <p14:creationId xmlns:p14="http://schemas.microsoft.com/office/powerpoint/2010/main" val="269691110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smtClean="0">
                <a:solidFill>
                  <a:schemeClr val="accent1">
                    <a:lumMod val="75000"/>
                  </a:schemeClr>
                </a:solidFill>
              </a:rPr>
              <a:t>2. Paraphrasing</a:t>
            </a:r>
            <a:r>
              <a:rPr lang="en-GB" b="1" dirty="0" smtClean="0">
                <a:solidFill>
                  <a:schemeClr val="accent1">
                    <a:lumMod val="75000"/>
                  </a:schemeClr>
                </a:solidFill>
              </a:rPr>
              <a:t>: Changing the grammatical structure</a:t>
            </a:r>
            <a:endParaRPr lang="en-GB" b="1" dirty="0">
              <a:solidFill>
                <a:schemeClr val="accent1">
                  <a:lumMod val="75000"/>
                </a:schemeClr>
              </a:solidFill>
            </a:endParaRPr>
          </a:p>
        </p:txBody>
      </p:sp>
      <p:sp>
        <p:nvSpPr>
          <p:cNvPr id="3" name="TextBox 2"/>
          <p:cNvSpPr txBox="1"/>
          <p:nvPr/>
        </p:nvSpPr>
        <p:spPr>
          <a:xfrm>
            <a:off x="395536" y="1196752"/>
            <a:ext cx="8352928" cy="738664"/>
          </a:xfrm>
          <a:prstGeom prst="rect">
            <a:avLst/>
          </a:prstGeom>
          <a:noFill/>
        </p:spPr>
        <p:txBody>
          <a:bodyPr wrap="square" rtlCol="0">
            <a:spAutoFit/>
          </a:bodyPr>
          <a:lstStyle/>
          <a:p>
            <a:endParaRPr lang="en-GB" sz="2400" b="1" dirty="0" smtClean="0">
              <a:solidFill>
                <a:srgbClr val="002060"/>
              </a:solidFill>
            </a:endParaRPr>
          </a:p>
          <a:p>
            <a:endParaRPr lang="en-GB" dirty="0"/>
          </a:p>
        </p:txBody>
      </p:sp>
      <p:sp>
        <p:nvSpPr>
          <p:cNvPr id="7" name="TextBox 6"/>
          <p:cNvSpPr txBox="1"/>
          <p:nvPr/>
        </p:nvSpPr>
        <p:spPr>
          <a:xfrm>
            <a:off x="395536" y="1434256"/>
            <a:ext cx="8352928" cy="4154984"/>
          </a:xfrm>
          <a:prstGeom prst="rect">
            <a:avLst/>
          </a:prstGeom>
          <a:noFill/>
        </p:spPr>
        <p:txBody>
          <a:bodyPr wrap="square" rtlCol="0">
            <a:spAutoFit/>
          </a:bodyPr>
          <a:lstStyle/>
          <a:p>
            <a:endParaRPr lang="en-GB" sz="2400" b="1" dirty="0" smtClean="0">
              <a:solidFill>
                <a:srgbClr val="002060"/>
              </a:solidFill>
            </a:endParaRPr>
          </a:p>
          <a:p>
            <a:r>
              <a:rPr lang="en-GB" sz="2400" dirty="0" smtClean="0">
                <a:solidFill>
                  <a:srgbClr val="002060"/>
                </a:solidFill>
              </a:rPr>
              <a:t>Persuading the public to sign up to monthly donations is a more cost-effective policy than collecting single contributions (Polson, 2009).  </a:t>
            </a:r>
            <a:endParaRPr lang="en-GB" sz="2400" dirty="0"/>
          </a:p>
          <a:p>
            <a:endParaRPr lang="en-GB" sz="2400" dirty="0" smtClean="0"/>
          </a:p>
          <a:p>
            <a:r>
              <a:rPr lang="en-GB" sz="2400" dirty="0">
                <a:solidFill>
                  <a:srgbClr val="002060"/>
                </a:solidFill>
              </a:rPr>
              <a:t>Collecting single contributions is not as cost-effective as persuading the public to sign up to monthly donations, according to Polson (2009</a:t>
            </a:r>
            <a:r>
              <a:rPr lang="en-GB" sz="2400" dirty="0" smtClean="0">
                <a:solidFill>
                  <a:srgbClr val="002060"/>
                </a:solidFill>
              </a:rPr>
              <a:t>)</a:t>
            </a:r>
          </a:p>
          <a:p>
            <a:endParaRPr lang="en-GB" sz="2400" dirty="0">
              <a:solidFill>
                <a:srgbClr val="002060"/>
              </a:solidFill>
            </a:endParaRPr>
          </a:p>
          <a:p>
            <a:r>
              <a:rPr lang="en-GB" sz="2400" b="1" dirty="0" smtClean="0">
                <a:solidFill>
                  <a:srgbClr val="002060"/>
                </a:solidFill>
              </a:rPr>
              <a:t>Now you try: </a:t>
            </a:r>
            <a:endParaRPr lang="en-GB" sz="2400" b="1" dirty="0">
              <a:solidFill>
                <a:srgbClr val="002060"/>
              </a:solidFill>
            </a:endParaRPr>
          </a:p>
          <a:p>
            <a:r>
              <a:rPr lang="en-GB" sz="2400" dirty="0" smtClean="0">
                <a:solidFill>
                  <a:srgbClr val="002060"/>
                </a:solidFill>
              </a:rPr>
              <a:t>Familiarity with local customs is essential for aid workers</a:t>
            </a:r>
            <a:endParaRPr lang="en-GB" sz="2400" dirty="0">
              <a:solidFill>
                <a:srgbClr val="002060"/>
              </a:solidFill>
            </a:endParaRPr>
          </a:p>
        </p:txBody>
      </p:sp>
    </p:spTree>
    <p:extLst>
      <p:ext uri="{BB962C8B-B14F-4D97-AF65-F5344CB8AC3E}">
        <p14:creationId xmlns:p14="http://schemas.microsoft.com/office/powerpoint/2010/main" val="805330294"/>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smtClean="0">
                <a:solidFill>
                  <a:schemeClr val="accent1">
                    <a:lumMod val="75000"/>
                  </a:schemeClr>
                </a:solidFill>
              </a:rPr>
              <a:t>3. Paraphrasing</a:t>
            </a:r>
            <a:r>
              <a:rPr lang="en-GB" b="1" dirty="0" smtClean="0">
                <a:solidFill>
                  <a:schemeClr val="accent1">
                    <a:lumMod val="75000"/>
                  </a:schemeClr>
                </a:solidFill>
              </a:rPr>
              <a:t>: Using both</a:t>
            </a:r>
            <a:endParaRPr lang="en-GB" b="1" dirty="0">
              <a:solidFill>
                <a:schemeClr val="accent1">
                  <a:lumMod val="75000"/>
                </a:schemeClr>
              </a:solidFill>
            </a:endParaRPr>
          </a:p>
        </p:txBody>
      </p:sp>
      <p:sp>
        <p:nvSpPr>
          <p:cNvPr id="3" name="TextBox 2"/>
          <p:cNvSpPr txBox="1"/>
          <p:nvPr/>
        </p:nvSpPr>
        <p:spPr>
          <a:xfrm>
            <a:off x="395536" y="1196752"/>
            <a:ext cx="8352928" cy="738664"/>
          </a:xfrm>
          <a:prstGeom prst="rect">
            <a:avLst/>
          </a:prstGeom>
          <a:noFill/>
        </p:spPr>
        <p:txBody>
          <a:bodyPr wrap="square" rtlCol="0">
            <a:spAutoFit/>
          </a:bodyPr>
          <a:lstStyle/>
          <a:p>
            <a:endParaRPr lang="en-GB" sz="2400" b="1" dirty="0" smtClean="0">
              <a:solidFill>
                <a:srgbClr val="002060"/>
              </a:solidFill>
            </a:endParaRPr>
          </a:p>
          <a:p>
            <a:endParaRPr lang="en-GB" dirty="0"/>
          </a:p>
        </p:txBody>
      </p:sp>
      <p:sp>
        <p:nvSpPr>
          <p:cNvPr id="8" name="TextBox 7"/>
          <p:cNvSpPr txBox="1"/>
          <p:nvPr/>
        </p:nvSpPr>
        <p:spPr>
          <a:xfrm>
            <a:off x="395536" y="1196752"/>
            <a:ext cx="8352928" cy="6370975"/>
          </a:xfrm>
          <a:prstGeom prst="rect">
            <a:avLst/>
          </a:prstGeom>
          <a:noFill/>
        </p:spPr>
        <p:txBody>
          <a:bodyPr wrap="square" rtlCol="0">
            <a:spAutoFit/>
          </a:bodyPr>
          <a:lstStyle/>
          <a:p>
            <a:r>
              <a:rPr lang="en-GB" sz="2400" dirty="0" smtClean="0">
                <a:solidFill>
                  <a:srgbClr val="002060"/>
                </a:solidFill>
              </a:rPr>
              <a:t>Indirect delivery via institutions such as the World Bank may mean that UK charity contributions are lost to corrupt practices (Gates, 2008)</a:t>
            </a:r>
          </a:p>
          <a:p>
            <a:endParaRPr lang="en-GB" sz="2400" dirty="0">
              <a:solidFill>
                <a:srgbClr val="002060"/>
              </a:solidFill>
            </a:endParaRPr>
          </a:p>
          <a:p>
            <a:r>
              <a:rPr lang="en-GB" sz="2400" dirty="0">
                <a:solidFill>
                  <a:srgbClr val="002060"/>
                </a:solidFill>
              </a:rPr>
              <a:t>b</a:t>
            </a:r>
            <a:r>
              <a:rPr lang="en-GB" sz="2400" dirty="0" smtClean="0">
                <a:solidFill>
                  <a:srgbClr val="002060"/>
                </a:solidFill>
              </a:rPr>
              <a:t>ecomes…</a:t>
            </a:r>
            <a:endParaRPr lang="en-GB" sz="2400" dirty="0">
              <a:solidFill>
                <a:srgbClr val="002060"/>
              </a:solidFill>
            </a:endParaRPr>
          </a:p>
          <a:p>
            <a:r>
              <a:rPr lang="en-GB" sz="2400" dirty="0" smtClean="0">
                <a:solidFill>
                  <a:srgbClr val="002060"/>
                </a:solidFill>
              </a:rPr>
              <a:t>Gates (2008) argues that UK charity </a:t>
            </a:r>
            <a:r>
              <a:rPr lang="en-GB" sz="2400" b="1" dirty="0" smtClean="0">
                <a:solidFill>
                  <a:srgbClr val="002060"/>
                </a:solidFill>
              </a:rPr>
              <a:t>contributions</a:t>
            </a:r>
            <a:r>
              <a:rPr lang="en-GB" sz="2400" dirty="0" smtClean="0">
                <a:solidFill>
                  <a:srgbClr val="002060"/>
                </a:solidFill>
              </a:rPr>
              <a:t> may </a:t>
            </a:r>
            <a:r>
              <a:rPr lang="en-GB" sz="2400" b="1" dirty="0" smtClean="0">
                <a:solidFill>
                  <a:srgbClr val="002060"/>
                </a:solidFill>
              </a:rPr>
              <a:t>be lost </a:t>
            </a:r>
            <a:r>
              <a:rPr lang="en-GB" sz="2400" dirty="0" smtClean="0">
                <a:solidFill>
                  <a:srgbClr val="002060"/>
                </a:solidFill>
              </a:rPr>
              <a:t>through corrupt practices if they are distributed by </a:t>
            </a:r>
            <a:r>
              <a:rPr lang="en-GB" sz="2400" b="1" dirty="0" smtClean="0">
                <a:solidFill>
                  <a:srgbClr val="002060"/>
                </a:solidFill>
              </a:rPr>
              <a:t>institutions</a:t>
            </a:r>
            <a:r>
              <a:rPr lang="en-GB" sz="2400" dirty="0" smtClean="0">
                <a:solidFill>
                  <a:srgbClr val="002060"/>
                </a:solidFill>
              </a:rPr>
              <a:t> such as the World Bank.</a:t>
            </a:r>
          </a:p>
          <a:p>
            <a:endParaRPr lang="en-GB" sz="2400" dirty="0">
              <a:solidFill>
                <a:srgbClr val="002060"/>
              </a:solidFill>
            </a:endParaRPr>
          </a:p>
          <a:p>
            <a:r>
              <a:rPr lang="en-GB" sz="2400" dirty="0" smtClean="0">
                <a:solidFill>
                  <a:srgbClr val="002060"/>
                </a:solidFill>
              </a:rPr>
              <a:t>..which then becomes….</a:t>
            </a:r>
          </a:p>
          <a:p>
            <a:r>
              <a:rPr lang="en-GB" sz="2400" dirty="0" smtClean="0">
                <a:solidFill>
                  <a:srgbClr val="002060"/>
                </a:solidFill>
              </a:rPr>
              <a:t>Gates (2008) argues that UK charity funds could disappear through corruption if they are distributed through organisations such as the World Bank.  </a:t>
            </a:r>
          </a:p>
          <a:p>
            <a:endParaRPr lang="en-GB" sz="2400" dirty="0">
              <a:solidFill>
                <a:srgbClr val="002060"/>
              </a:solidFill>
            </a:endParaRPr>
          </a:p>
          <a:p>
            <a:endParaRPr lang="en-GB" sz="2400" dirty="0" smtClean="0">
              <a:solidFill>
                <a:srgbClr val="002060"/>
              </a:solidFill>
            </a:endParaRPr>
          </a:p>
          <a:p>
            <a:endParaRPr lang="en-GB" sz="2400" dirty="0">
              <a:solidFill>
                <a:srgbClr val="002060"/>
              </a:solidFill>
            </a:endParaRPr>
          </a:p>
          <a:p>
            <a:endParaRPr lang="en-GB" sz="2400" dirty="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7914428" y="260648"/>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0795595"/>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smtClean="0">
                <a:solidFill>
                  <a:schemeClr val="accent1">
                    <a:lumMod val="75000"/>
                  </a:schemeClr>
                </a:solidFill>
              </a:rPr>
              <a:t>Paraphrasing: Using both</a:t>
            </a:r>
            <a:endParaRPr lang="en-GB" b="1" dirty="0">
              <a:solidFill>
                <a:schemeClr val="accent1">
                  <a:lumMod val="75000"/>
                </a:schemeClr>
              </a:solidFill>
            </a:endParaRPr>
          </a:p>
        </p:txBody>
      </p:sp>
      <p:sp>
        <p:nvSpPr>
          <p:cNvPr id="3" name="TextBox 2"/>
          <p:cNvSpPr txBox="1"/>
          <p:nvPr/>
        </p:nvSpPr>
        <p:spPr>
          <a:xfrm>
            <a:off x="395536" y="1196752"/>
            <a:ext cx="8352928" cy="738664"/>
          </a:xfrm>
          <a:prstGeom prst="rect">
            <a:avLst/>
          </a:prstGeom>
          <a:noFill/>
        </p:spPr>
        <p:txBody>
          <a:bodyPr wrap="square" rtlCol="0">
            <a:spAutoFit/>
          </a:bodyPr>
          <a:lstStyle/>
          <a:p>
            <a:endParaRPr lang="en-GB" sz="2400" b="1" dirty="0" smtClean="0">
              <a:solidFill>
                <a:srgbClr val="002060"/>
              </a:solidFill>
            </a:endParaRPr>
          </a:p>
          <a:p>
            <a:endParaRPr lang="en-GB" dirty="0"/>
          </a:p>
        </p:txBody>
      </p:sp>
      <p:sp>
        <p:nvSpPr>
          <p:cNvPr id="8" name="TextBox 7"/>
          <p:cNvSpPr txBox="1"/>
          <p:nvPr/>
        </p:nvSpPr>
        <p:spPr>
          <a:xfrm>
            <a:off x="395536" y="1196752"/>
            <a:ext cx="8352928" cy="1569660"/>
          </a:xfrm>
          <a:prstGeom prst="rect">
            <a:avLst/>
          </a:prstGeom>
          <a:noFill/>
        </p:spPr>
        <p:txBody>
          <a:bodyPr wrap="square" rtlCol="0">
            <a:spAutoFit/>
          </a:bodyPr>
          <a:lstStyle/>
          <a:p>
            <a:r>
              <a:rPr lang="en-GB" sz="2400" b="1" dirty="0" smtClean="0">
                <a:solidFill>
                  <a:srgbClr val="002060"/>
                </a:solidFill>
              </a:rPr>
              <a:t>Now you try: </a:t>
            </a:r>
          </a:p>
          <a:p>
            <a:r>
              <a:rPr lang="en-GB" sz="2400" dirty="0" smtClean="0">
                <a:solidFill>
                  <a:srgbClr val="002060"/>
                </a:solidFill>
              </a:rPr>
              <a:t>Competition amongst charities has never been greater than it is at the moment (Briggs, 2011).</a:t>
            </a:r>
          </a:p>
          <a:p>
            <a:endParaRPr lang="en-GB" sz="2400" dirty="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7914428" y="260648"/>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0866849"/>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856"/>
            <a:ext cx="9144000" cy="1143000"/>
          </a:xfrm>
        </p:spPr>
        <p:txBody>
          <a:bodyPr/>
          <a:lstStyle/>
          <a:p>
            <a:r>
              <a:rPr lang="en-GB" b="1" dirty="0" smtClean="0">
                <a:solidFill>
                  <a:schemeClr val="accent1">
                    <a:lumMod val="75000"/>
                  </a:schemeClr>
                </a:solidFill>
              </a:rPr>
              <a:t>In this session we </a:t>
            </a:r>
            <a:r>
              <a:rPr lang="en-GB" b="1" dirty="0" smtClean="0">
                <a:solidFill>
                  <a:schemeClr val="accent1">
                    <a:lumMod val="75000"/>
                  </a:schemeClr>
                </a:solidFill>
              </a:rPr>
              <a:t>have examined:</a:t>
            </a:r>
            <a:endParaRPr lang="en-GB" b="1" dirty="0">
              <a:solidFill>
                <a:schemeClr val="accent1">
                  <a:lumMod val="75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1073667" y="1425838"/>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123728" y="1556792"/>
            <a:ext cx="6480720" cy="3416320"/>
          </a:xfrm>
          <a:prstGeom prst="rect">
            <a:avLst/>
          </a:prstGeom>
          <a:noFill/>
        </p:spPr>
        <p:txBody>
          <a:bodyPr wrap="square" rtlCol="0">
            <a:spAutoFit/>
          </a:bodyPr>
          <a:lstStyle/>
          <a:p>
            <a:r>
              <a:rPr lang="en-GB" sz="2400" dirty="0" smtClean="0"/>
              <a:t>Why we reference</a:t>
            </a:r>
          </a:p>
          <a:p>
            <a:endParaRPr lang="en-GB" sz="2400" dirty="0" smtClean="0"/>
          </a:p>
          <a:p>
            <a:endParaRPr lang="en-GB" sz="2400" dirty="0"/>
          </a:p>
          <a:p>
            <a:r>
              <a:rPr lang="en-GB" sz="2400" dirty="0" smtClean="0"/>
              <a:t>Direct </a:t>
            </a:r>
            <a:r>
              <a:rPr lang="en-GB" sz="2400" dirty="0" smtClean="0"/>
              <a:t>and indirect quotations </a:t>
            </a:r>
            <a:r>
              <a:rPr lang="en-GB" sz="2400" dirty="0" smtClean="0"/>
              <a:t>and how to use them effectively</a:t>
            </a:r>
            <a:endParaRPr lang="en-GB" sz="2400" dirty="0"/>
          </a:p>
          <a:p>
            <a:endParaRPr lang="en-GB" sz="2400" dirty="0" smtClean="0"/>
          </a:p>
          <a:p>
            <a:endParaRPr lang="en-GB" sz="2400" dirty="0"/>
          </a:p>
          <a:p>
            <a:r>
              <a:rPr lang="en-GB" sz="2400" dirty="0" smtClean="0"/>
              <a:t>Paraphrasing ideas and how to do it effectively</a:t>
            </a:r>
            <a:endParaRPr lang="en-GB" sz="2400" dirty="0"/>
          </a:p>
          <a:p>
            <a:endParaRPr lang="en-GB" sz="2400" dirty="0" smtClean="0">
              <a:solidFill>
                <a:schemeClr val="accent1">
                  <a:lumMod val="75000"/>
                </a:schemeClr>
              </a:solidFill>
              <a:latin typeface="+mn-lt"/>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1043608" y="3861048"/>
            <a:ext cx="848368" cy="808993"/>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1073668" y="2564904"/>
            <a:ext cx="834035" cy="795325"/>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4771292"/>
      </p:ext>
    </p:extLst>
  </p:cSld>
  <p:clrMapOvr>
    <a:masterClrMapping/>
  </p:clrMapOvr>
  <p:transition spd="med" advClick="0" advTm="1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042988" y="1052513"/>
            <a:ext cx="3241675" cy="5616575"/>
          </a:xfrm>
          <a:prstGeom prst="roundRect">
            <a:avLst>
              <a:gd name="adj" fmla="val 7138"/>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7" name="Rounded Rectangle 16"/>
          <p:cNvSpPr/>
          <p:nvPr/>
        </p:nvSpPr>
        <p:spPr>
          <a:xfrm>
            <a:off x="4211638" y="1052513"/>
            <a:ext cx="4824412" cy="2592387"/>
          </a:xfrm>
          <a:prstGeom prst="roundRect">
            <a:avLst>
              <a:gd name="adj" fmla="val 4022"/>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8" name="Rounded Rectangle 17"/>
          <p:cNvSpPr/>
          <p:nvPr/>
        </p:nvSpPr>
        <p:spPr>
          <a:xfrm>
            <a:off x="4211638" y="3644900"/>
            <a:ext cx="4824412" cy="2160588"/>
          </a:xfrm>
          <a:prstGeom prst="roundRect">
            <a:avLst>
              <a:gd name="adj" fmla="val 3204"/>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0" name="Flowchart: Delay 19"/>
          <p:cNvSpPr/>
          <p:nvPr/>
        </p:nvSpPr>
        <p:spPr>
          <a:xfrm>
            <a:off x="4067175" y="1557338"/>
            <a:ext cx="504825" cy="647700"/>
          </a:xfrm>
          <a:prstGeom prst="flowChartDelay">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1" name="Flowchart: Delay 20"/>
          <p:cNvSpPr/>
          <p:nvPr/>
        </p:nvSpPr>
        <p:spPr>
          <a:xfrm rot="10800000">
            <a:off x="3779838" y="4941888"/>
            <a:ext cx="431800" cy="647700"/>
          </a:xfrm>
          <a:prstGeom prst="flowChartDelay">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055" name="Title 1"/>
          <p:cNvSpPr>
            <a:spLocks noGrp="1"/>
          </p:cNvSpPr>
          <p:nvPr>
            <p:ph type="title"/>
          </p:nvPr>
        </p:nvSpPr>
        <p:spPr>
          <a:xfrm>
            <a:off x="971550" y="260350"/>
            <a:ext cx="8101013" cy="865188"/>
          </a:xfrm>
        </p:spPr>
        <p:txBody>
          <a:bodyPr/>
          <a:lstStyle/>
          <a:p>
            <a:pPr eaLnBrk="1" hangingPunct="1"/>
            <a:r>
              <a:rPr lang="en-GB" altLang="en-US" sz="3600" b="1" dirty="0" smtClean="0">
                <a:solidFill>
                  <a:schemeClr val="tx2"/>
                </a:solidFill>
              </a:rPr>
              <a:t>Centre for Learning and Study Support</a:t>
            </a:r>
            <a:r>
              <a:rPr lang="en-GB" altLang="en-US" sz="2200" dirty="0" smtClean="0">
                <a:solidFill>
                  <a:schemeClr val="tx2"/>
                </a:solidFill>
              </a:rPr>
              <a:t/>
            </a:r>
            <a:br>
              <a:rPr lang="en-GB" altLang="en-US" sz="2200" dirty="0" smtClean="0">
                <a:solidFill>
                  <a:schemeClr val="tx2"/>
                </a:solidFill>
              </a:rPr>
            </a:br>
            <a:r>
              <a:rPr lang="en-GB" altLang="en-US" sz="2000" i="1" dirty="0" smtClean="0">
                <a:solidFill>
                  <a:schemeClr val="tx2"/>
                </a:solidFill>
              </a:rPr>
              <a:t>Enhancing academic practice, writing development and professional skills</a:t>
            </a:r>
            <a:r>
              <a:rPr lang="en-GB" altLang="en-US" sz="2200" dirty="0" smtClean="0">
                <a:solidFill>
                  <a:schemeClr val="tx2"/>
                </a:solidFill>
              </a:rPr>
              <a:t/>
            </a:r>
            <a:br>
              <a:rPr lang="en-GB" altLang="en-US" sz="2200" dirty="0" smtClean="0">
                <a:solidFill>
                  <a:schemeClr val="tx2"/>
                </a:solidFill>
              </a:rPr>
            </a:br>
            <a:endParaRPr lang="en-GB" altLang="en-US" sz="2400" dirty="0" smtClean="0">
              <a:solidFill>
                <a:schemeClr val="tx2"/>
              </a:solidFill>
            </a:endParaRPr>
          </a:p>
        </p:txBody>
      </p:sp>
      <p:grpSp>
        <p:nvGrpSpPr>
          <p:cNvPr id="2056" name="Group 6"/>
          <p:cNvGrpSpPr>
            <a:grpSpLocks/>
          </p:cNvGrpSpPr>
          <p:nvPr/>
        </p:nvGrpSpPr>
        <p:grpSpPr bwMode="auto">
          <a:xfrm>
            <a:off x="0" y="0"/>
            <a:ext cx="944563" cy="6858000"/>
            <a:chOff x="0" y="0"/>
            <a:chExt cx="944317" cy="6858000"/>
          </a:xfrm>
        </p:grpSpPr>
        <p:pic>
          <p:nvPicPr>
            <p:cNvPr id="2069" name="Picture 4" descr="CLaSS Bann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4317"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5" descr="CLaSS Banner.png"/>
            <p:cNvPicPr>
              <a:picLocks noChangeAspect="1"/>
            </p:cNvPicPr>
            <p:nvPr/>
          </p:nvPicPr>
          <p:blipFill>
            <a:blip r:embed="rId4">
              <a:extLst>
                <a:ext uri="{28A0092B-C50C-407E-A947-70E740481C1C}">
                  <a14:useLocalDpi xmlns:a14="http://schemas.microsoft.com/office/drawing/2010/main" val="0"/>
                </a:ext>
              </a:extLst>
            </a:blip>
            <a:srcRect t="54501"/>
            <a:stretch>
              <a:fillRect/>
            </a:stretch>
          </p:blipFill>
          <p:spPr bwMode="auto">
            <a:xfrm>
              <a:off x="0" y="1484784"/>
              <a:ext cx="944317"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5" descr="C:\Users\mryan\AppData\Local\Microsoft\Windows\Temporary Internet Files\Content.IE5\N4Q275UM\MP90044324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484313"/>
            <a:ext cx="15128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22095" t="20158" r="30974" b="8002"/>
          <a:stretch>
            <a:fillRect/>
          </a:stretch>
        </p:blipFill>
        <p:spPr bwMode="auto">
          <a:xfrm>
            <a:off x="4787900" y="3789363"/>
            <a:ext cx="10239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 descr="C:\Users\mryan\AppData\Local\Microsoft\Windows\Temporary Internet Files\Content.IE5\HIPSRK80\MP90043952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1557338"/>
            <a:ext cx="18716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10"/>
          <p:cNvSpPr txBox="1">
            <a:spLocks noChangeArrowheads="1"/>
          </p:cNvSpPr>
          <p:nvPr/>
        </p:nvSpPr>
        <p:spPr bwMode="auto">
          <a:xfrm>
            <a:off x="1547813" y="112553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1F497D"/>
                </a:solidFill>
              </a:rPr>
              <a:t>Tutorials and Drop-in</a:t>
            </a:r>
          </a:p>
        </p:txBody>
      </p:sp>
      <p:sp>
        <p:nvSpPr>
          <p:cNvPr id="2061" name="TextBox 11"/>
          <p:cNvSpPr txBox="1">
            <a:spLocks noChangeArrowheads="1"/>
          </p:cNvSpPr>
          <p:nvPr/>
        </p:nvSpPr>
        <p:spPr bwMode="auto">
          <a:xfrm>
            <a:off x="4932363" y="1125538"/>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solidFill>
                  <a:srgbClr val="1F497D"/>
                </a:solidFill>
              </a:rPr>
              <a:t>Workshops</a:t>
            </a:r>
          </a:p>
        </p:txBody>
      </p:sp>
      <p:sp>
        <p:nvSpPr>
          <p:cNvPr id="2062" name="TextBox 12"/>
          <p:cNvSpPr txBox="1">
            <a:spLocks noChangeArrowheads="1"/>
          </p:cNvSpPr>
          <p:nvPr/>
        </p:nvSpPr>
        <p:spPr bwMode="auto">
          <a:xfrm>
            <a:off x="5940425" y="386080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solidFill>
                  <a:srgbClr val="1F497D"/>
                </a:solidFill>
              </a:rPr>
              <a:t>Guides</a:t>
            </a:r>
          </a:p>
        </p:txBody>
      </p:sp>
      <p:sp>
        <p:nvSpPr>
          <p:cNvPr id="2063" name="TextBox 12"/>
          <p:cNvSpPr txBox="1">
            <a:spLocks noChangeArrowheads="1"/>
          </p:cNvSpPr>
          <p:nvPr/>
        </p:nvSpPr>
        <p:spPr bwMode="auto">
          <a:xfrm>
            <a:off x="1116013" y="3673475"/>
            <a:ext cx="2808287"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GB" altLang="en-US" sz="1200" dirty="0">
                <a:solidFill>
                  <a:srgbClr val="1F497D"/>
                </a:solidFill>
              </a:rPr>
              <a:t>Book a 30 minute one-to-one appointment to discuss any aspect of your study or work: visit the Library “What’s on?” page to book.</a:t>
            </a:r>
          </a:p>
          <a:p>
            <a:pPr eaLnBrk="1" hangingPunct="1">
              <a:lnSpc>
                <a:spcPct val="150000"/>
              </a:lnSpc>
              <a:spcBef>
                <a:spcPct val="0"/>
              </a:spcBef>
              <a:buFontTx/>
              <a:buNone/>
            </a:pPr>
            <a:endParaRPr lang="en-GB" altLang="en-US" sz="900" dirty="0">
              <a:solidFill>
                <a:srgbClr val="1F497D"/>
              </a:solidFill>
            </a:endParaRPr>
          </a:p>
          <a:p>
            <a:pPr algn="ctr" eaLnBrk="1" hangingPunct="1">
              <a:lnSpc>
                <a:spcPct val="150000"/>
              </a:lnSpc>
              <a:spcBef>
                <a:spcPct val="0"/>
              </a:spcBef>
              <a:buFontTx/>
              <a:buNone/>
            </a:pPr>
            <a:r>
              <a:rPr lang="en-GB" altLang="en-US" sz="1200" dirty="0">
                <a:solidFill>
                  <a:srgbClr val="1F497D"/>
                </a:solidFill>
              </a:rPr>
              <a:t>Just a quick question? Drop in every </a:t>
            </a:r>
            <a:r>
              <a:rPr lang="en-GB" altLang="en-US" sz="1200" b="1" dirty="0">
                <a:solidFill>
                  <a:srgbClr val="1F497D"/>
                </a:solidFill>
              </a:rPr>
              <a:t>Monday, Wednesday, Friday, 2-3pm, Tuesday and Thursday 5-6pm in the LDZ Kimberlin library </a:t>
            </a:r>
            <a:r>
              <a:rPr lang="en-GB" altLang="en-US" sz="1200" dirty="0">
                <a:solidFill>
                  <a:srgbClr val="1F497D"/>
                </a:solidFill>
              </a:rPr>
              <a:t>where CLaSS will be waiting to answer your question!</a:t>
            </a:r>
          </a:p>
        </p:txBody>
      </p:sp>
      <p:sp>
        <p:nvSpPr>
          <p:cNvPr id="2064" name="TextBox 13"/>
          <p:cNvSpPr txBox="1">
            <a:spLocks noChangeArrowheads="1"/>
          </p:cNvSpPr>
          <p:nvPr/>
        </p:nvSpPr>
        <p:spPr bwMode="auto">
          <a:xfrm>
            <a:off x="4427538" y="1557338"/>
            <a:ext cx="27368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GB" altLang="en-US" sz="1200" dirty="0">
                <a:solidFill>
                  <a:srgbClr val="1F497D"/>
                </a:solidFill>
              </a:rPr>
              <a:t>Workshops run every two weeks: Keep an eye out on blackboard and MyDMU to see our upcoming sessions</a:t>
            </a:r>
          </a:p>
          <a:p>
            <a:pPr eaLnBrk="1" hangingPunct="1">
              <a:lnSpc>
                <a:spcPct val="150000"/>
              </a:lnSpc>
              <a:spcBef>
                <a:spcPct val="0"/>
              </a:spcBef>
              <a:buFontTx/>
              <a:buNone/>
            </a:pPr>
            <a:endParaRPr lang="en-GB" altLang="en-US" sz="800" dirty="0">
              <a:solidFill>
                <a:srgbClr val="1F497D"/>
              </a:solidFill>
            </a:endParaRPr>
          </a:p>
          <a:p>
            <a:pPr algn="ctr" eaLnBrk="1" hangingPunct="1">
              <a:lnSpc>
                <a:spcPct val="150000"/>
              </a:lnSpc>
              <a:spcBef>
                <a:spcPct val="0"/>
              </a:spcBef>
              <a:buFontTx/>
              <a:buNone/>
            </a:pPr>
            <a:r>
              <a:rPr lang="en-GB" altLang="en-US" sz="1200" dirty="0">
                <a:solidFill>
                  <a:srgbClr val="1F497D"/>
                </a:solidFill>
              </a:rPr>
              <a:t>To sign up go the library what’s on page: </a:t>
            </a:r>
            <a:r>
              <a:rPr lang="en-GB" altLang="en-US" sz="1200" dirty="0">
                <a:solidFill>
                  <a:srgbClr val="1F497D"/>
                </a:solidFill>
                <a:hlinkClick r:id="rId8"/>
              </a:rPr>
              <a:t>www.library.dmu.ac.uk/Home/Calendar</a:t>
            </a:r>
            <a:r>
              <a:rPr lang="en-GB" altLang="en-US" sz="1200" dirty="0">
                <a:solidFill>
                  <a:srgbClr val="1F497D"/>
                </a:solidFill>
              </a:rPr>
              <a:t> </a:t>
            </a:r>
          </a:p>
          <a:p>
            <a:pPr eaLnBrk="1" hangingPunct="1">
              <a:lnSpc>
                <a:spcPct val="150000"/>
              </a:lnSpc>
              <a:spcBef>
                <a:spcPct val="0"/>
              </a:spcBef>
              <a:buFontTx/>
              <a:buNone/>
            </a:pPr>
            <a:endParaRPr lang="en-GB" altLang="en-US" sz="1200" dirty="0">
              <a:solidFill>
                <a:srgbClr val="1F497D"/>
              </a:solidFill>
            </a:endParaRPr>
          </a:p>
        </p:txBody>
      </p:sp>
      <p:sp>
        <p:nvSpPr>
          <p:cNvPr id="2065" name="TextBox 14"/>
          <p:cNvSpPr txBox="1">
            <a:spLocks noChangeArrowheads="1"/>
          </p:cNvSpPr>
          <p:nvPr/>
        </p:nvSpPr>
        <p:spPr bwMode="auto">
          <a:xfrm>
            <a:off x="5867400" y="4221163"/>
            <a:ext cx="27368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GB" altLang="en-US" sz="1200" dirty="0">
                <a:solidFill>
                  <a:srgbClr val="1F497D"/>
                </a:solidFill>
              </a:rPr>
              <a:t>To view our online resources go to: </a:t>
            </a:r>
            <a:r>
              <a:rPr lang="en-GB" altLang="en-US" sz="1200" dirty="0">
                <a:solidFill>
                  <a:srgbClr val="1F497D"/>
                </a:solidFill>
                <a:hlinkClick r:id="rId9"/>
              </a:rPr>
              <a:t>www.library.dmu.ac.uk/link/CLASS</a:t>
            </a:r>
            <a:r>
              <a:rPr lang="en-GB" altLang="en-US" sz="1200" dirty="0">
                <a:solidFill>
                  <a:srgbClr val="1F497D"/>
                </a:solidFill>
              </a:rPr>
              <a:t> </a:t>
            </a:r>
          </a:p>
        </p:txBody>
      </p:sp>
      <p:sp>
        <p:nvSpPr>
          <p:cNvPr id="22" name="Rounded Rectangle 21"/>
          <p:cNvSpPr/>
          <p:nvPr/>
        </p:nvSpPr>
        <p:spPr>
          <a:xfrm>
            <a:off x="4211638" y="5805488"/>
            <a:ext cx="4824412" cy="863600"/>
          </a:xfrm>
          <a:prstGeom prst="roundRect">
            <a:avLst>
              <a:gd name="adj" fmla="val 4402"/>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3" name="Flowchart: Delay 22"/>
          <p:cNvSpPr/>
          <p:nvPr/>
        </p:nvSpPr>
        <p:spPr>
          <a:xfrm rot="16200000">
            <a:off x="7056438" y="5265738"/>
            <a:ext cx="431800" cy="647700"/>
          </a:xfrm>
          <a:prstGeom prst="flowChartDelay">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068" name="TextBox 23"/>
          <p:cNvSpPr txBox="1">
            <a:spLocks noChangeArrowheads="1"/>
          </p:cNvSpPr>
          <p:nvPr/>
        </p:nvSpPr>
        <p:spPr bwMode="auto">
          <a:xfrm>
            <a:off x="4284663" y="5876925"/>
            <a:ext cx="46085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GB" altLang="en-US" sz="1400" b="1" dirty="0">
                <a:solidFill>
                  <a:srgbClr val="1F497D"/>
                </a:solidFill>
              </a:rPr>
              <a:t>To help fit the pieces of your study together visit: </a:t>
            </a:r>
            <a:r>
              <a:rPr lang="en-GB" altLang="en-US" sz="1400" b="1" dirty="0">
                <a:solidFill>
                  <a:srgbClr val="1F497D"/>
                </a:solidFill>
                <a:hlinkClick r:id="rId9"/>
              </a:rPr>
              <a:t>www.library.dmu.ac.uk/link/CLASS</a:t>
            </a:r>
            <a:r>
              <a:rPr lang="en-GB" altLang="en-US" sz="1400" b="1" dirty="0">
                <a:solidFill>
                  <a:srgbClr val="1F497D"/>
                </a:solidFill>
              </a:rPr>
              <a:t> </a:t>
            </a:r>
          </a:p>
        </p:txBody>
      </p:sp>
    </p:spTree>
    <p:extLst>
      <p:ext uri="{BB962C8B-B14F-4D97-AF65-F5344CB8AC3E}">
        <p14:creationId xmlns:p14="http://schemas.microsoft.com/office/powerpoint/2010/main" val="16133670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endParaRPr lang="en-GB" dirty="0">
              <a:solidFill>
                <a:schemeClr val="accent1">
                  <a:lumMod val="75000"/>
                </a:schemeClr>
              </a:solidFill>
            </a:endParaRPr>
          </a:p>
        </p:txBody>
      </p:sp>
      <p:pic>
        <p:nvPicPr>
          <p:cNvPr id="7" name="Picture 2" descr="C:\Users\Melanie\AppData\Local\Microsoft\Windows\INetCache\IE\004V4TV3\Help-Icon-Question-Mark-15271-small[1].pn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55723" y="1662569"/>
            <a:ext cx="2204380" cy="22043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1991" y="4293096"/>
            <a:ext cx="8640960" cy="1200329"/>
          </a:xfrm>
          <a:prstGeom prst="rect">
            <a:avLst/>
          </a:prstGeom>
          <a:noFill/>
        </p:spPr>
        <p:txBody>
          <a:bodyPr wrap="square" rtlCol="0">
            <a:spAutoFit/>
          </a:bodyPr>
          <a:lstStyle/>
          <a:p>
            <a:pPr algn="ctr"/>
            <a:r>
              <a:rPr lang="en-GB" sz="3600" dirty="0" smtClean="0">
                <a:latin typeface="+mn-lt"/>
              </a:rPr>
              <a:t>What do you hope to learn?</a:t>
            </a:r>
          </a:p>
          <a:p>
            <a:pPr algn="ctr"/>
            <a:endParaRPr lang="en-GB" sz="3600" dirty="0">
              <a:latin typeface="+mn-lt"/>
            </a:endParaRPr>
          </a:p>
        </p:txBody>
      </p:sp>
    </p:spTree>
    <p:extLst>
      <p:ext uri="{BB962C8B-B14F-4D97-AF65-F5344CB8AC3E}">
        <p14:creationId xmlns:p14="http://schemas.microsoft.com/office/powerpoint/2010/main" val="3743791378"/>
      </p:ext>
    </p:extLst>
  </p:cSld>
  <p:clrMapOvr>
    <a:masterClrMapping/>
  </p:clrMapOvr>
  <p:transition spd="med" advClick="0"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856"/>
            <a:ext cx="9144000" cy="1143000"/>
          </a:xfrm>
        </p:spPr>
        <p:txBody>
          <a:bodyPr/>
          <a:lstStyle/>
          <a:p>
            <a:r>
              <a:rPr lang="en-GB" b="1" dirty="0" smtClean="0">
                <a:solidFill>
                  <a:schemeClr val="accent1">
                    <a:lumMod val="75000"/>
                  </a:schemeClr>
                </a:solidFill>
              </a:rPr>
              <a:t>In this session we will think about …</a:t>
            </a:r>
            <a:endParaRPr lang="en-GB" b="1" dirty="0">
              <a:solidFill>
                <a:schemeClr val="accent1">
                  <a:lumMod val="75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1073667" y="1425838"/>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123728" y="1556792"/>
            <a:ext cx="6480720" cy="3416320"/>
          </a:xfrm>
          <a:prstGeom prst="rect">
            <a:avLst/>
          </a:prstGeom>
          <a:noFill/>
        </p:spPr>
        <p:txBody>
          <a:bodyPr wrap="square" rtlCol="0">
            <a:spAutoFit/>
          </a:bodyPr>
          <a:lstStyle/>
          <a:p>
            <a:r>
              <a:rPr lang="en-GB" sz="2400" dirty="0" smtClean="0"/>
              <a:t>Why we reference</a:t>
            </a:r>
          </a:p>
          <a:p>
            <a:endParaRPr lang="en-GB" sz="2400" dirty="0" smtClean="0"/>
          </a:p>
          <a:p>
            <a:endParaRPr lang="en-GB" sz="2400" dirty="0"/>
          </a:p>
          <a:p>
            <a:r>
              <a:rPr lang="en-GB" sz="2400" dirty="0" smtClean="0"/>
              <a:t>Direct </a:t>
            </a:r>
            <a:r>
              <a:rPr lang="en-GB" sz="2400" dirty="0" smtClean="0"/>
              <a:t>and indirect quotations </a:t>
            </a:r>
            <a:r>
              <a:rPr lang="en-GB" sz="2400" dirty="0" smtClean="0"/>
              <a:t>and how to use them effectively</a:t>
            </a:r>
            <a:endParaRPr lang="en-GB" sz="2400" dirty="0"/>
          </a:p>
          <a:p>
            <a:endParaRPr lang="en-GB" sz="2400" dirty="0" smtClean="0"/>
          </a:p>
          <a:p>
            <a:endParaRPr lang="en-GB" sz="2400" dirty="0"/>
          </a:p>
          <a:p>
            <a:r>
              <a:rPr lang="en-GB" sz="2400" dirty="0" smtClean="0"/>
              <a:t>Paraphrasing ideas and how to do it effectively</a:t>
            </a:r>
            <a:endParaRPr lang="en-GB" sz="2400" dirty="0"/>
          </a:p>
          <a:p>
            <a:endParaRPr lang="en-GB" sz="2400" dirty="0" smtClean="0">
              <a:solidFill>
                <a:schemeClr val="accent1">
                  <a:lumMod val="75000"/>
                </a:schemeClr>
              </a:solidFill>
              <a:latin typeface="+mn-lt"/>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1043608" y="3861048"/>
            <a:ext cx="848368" cy="808993"/>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1073668" y="2564904"/>
            <a:ext cx="834035" cy="795325"/>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7557711"/>
      </p:ext>
    </p:extLst>
  </p:cSld>
  <p:clrMapOvr>
    <a:masterClrMapping/>
  </p:clrMapOvr>
  <p:transition spd="med" advClick="0"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a:solidFill>
                  <a:schemeClr val="accent1">
                    <a:lumMod val="75000"/>
                  </a:schemeClr>
                </a:solidFill>
              </a:rPr>
              <a:t>A</a:t>
            </a:r>
            <a:r>
              <a:rPr lang="en-GB" b="1" dirty="0" smtClean="0">
                <a:solidFill>
                  <a:schemeClr val="accent1">
                    <a:lumMod val="75000"/>
                  </a:schemeClr>
                </a:solidFill>
              </a:rPr>
              <a:t>ctivity  1</a:t>
            </a:r>
            <a:endParaRPr lang="en-GB" b="1" dirty="0">
              <a:solidFill>
                <a:schemeClr val="accent1">
                  <a:lumMod val="75000"/>
                </a:schemeClr>
              </a:solidFill>
            </a:endParaRPr>
          </a:p>
        </p:txBody>
      </p:sp>
      <p:sp>
        <p:nvSpPr>
          <p:cNvPr id="6" name="TextBox 5"/>
          <p:cNvSpPr txBox="1"/>
          <p:nvPr/>
        </p:nvSpPr>
        <p:spPr>
          <a:xfrm>
            <a:off x="241991" y="4293096"/>
            <a:ext cx="8640960" cy="1754326"/>
          </a:xfrm>
          <a:prstGeom prst="rect">
            <a:avLst/>
          </a:prstGeom>
          <a:noFill/>
        </p:spPr>
        <p:txBody>
          <a:bodyPr wrap="square" rtlCol="0">
            <a:spAutoFit/>
          </a:bodyPr>
          <a:lstStyle/>
          <a:p>
            <a:pPr algn="ctr"/>
            <a:r>
              <a:rPr lang="en-GB" sz="3600" dirty="0" smtClean="0">
                <a:solidFill>
                  <a:schemeClr val="accent1">
                    <a:lumMod val="75000"/>
                  </a:schemeClr>
                </a:solidFill>
                <a:latin typeface="+mn-lt"/>
              </a:rPr>
              <a:t>Good Academic Practice</a:t>
            </a:r>
          </a:p>
          <a:p>
            <a:pPr algn="ctr"/>
            <a:r>
              <a:rPr lang="en-GB" sz="3600" dirty="0" smtClean="0">
                <a:solidFill>
                  <a:schemeClr val="accent1">
                    <a:lumMod val="75000"/>
                  </a:schemeClr>
                </a:solidFill>
              </a:rPr>
              <a:t>Bad Academic Practice</a:t>
            </a:r>
            <a:endParaRPr lang="en-GB" sz="3600" dirty="0" smtClean="0">
              <a:solidFill>
                <a:schemeClr val="accent1">
                  <a:lumMod val="75000"/>
                </a:schemeClr>
              </a:solidFill>
              <a:latin typeface="+mn-lt"/>
            </a:endParaRPr>
          </a:p>
          <a:p>
            <a:pPr algn="ctr"/>
            <a:r>
              <a:rPr lang="en-GB" sz="3600" dirty="0" smtClean="0">
                <a:solidFill>
                  <a:schemeClr val="accent1">
                    <a:lumMod val="75000"/>
                  </a:schemeClr>
                </a:solidFill>
                <a:latin typeface="+mn-lt"/>
              </a:rPr>
              <a:t> </a:t>
            </a:r>
            <a:endParaRPr lang="en-GB" sz="3600" dirty="0">
              <a:solidFill>
                <a:schemeClr val="accent1">
                  <a:lumMod val="75000"/>
                </a:schemeClr>
              </a:solidFill>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1566892"/>
            <a:ext cx="2877972" cy="2726204"/>
          </a:xfrm>
          <a:prstGeom prst="rect">
            <a:avLst/>
          </a:prstGeom>
        </p:spPr>
      </p:pic>
    </p:spTree>
    <p:extLst>
      <p:ext uri="{BB962C8B-B14F-4D97-AF65-F5344CB8AC3E}">
        <p14:creationId xmlns:p14="http://schemas.microsoft.com/office/powerpoint/2010/main" val="55836105"/>
      </p:ext>
    </p:extLst>
  </p:cSld>
  <p:clrMapOvr>
    <a:masterClrMapping/>
  </p:clrMapOvr>
  <p:transition spd="med" advClick="0"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Task: Identify good and bad practice</a:t>
            </a:r>
            <a:endParaRPr lang="en-GB" b="1" dirty="0">
              <a:solidFill>
                <a:schemeClr val="accent1">
                  <a:lumMod val="75000"/>
                </a:schemeClr>
              </a:solidFill>
            </a:endParaRPr>
          </a:p>
        </p:txBody>
      </p:sp>
      <p:sp>
        <p:nvSpPr>
          <p:cNvPr id="3" name="Content Placeholder 2"/>
          <p:cNvSpPr>
            <a:spLocks noGrp="1"/>
          </p:cNvSpPr>
          <p:nvPr>
            <p:ph idx="1"/>
          </p:nvPr>
        </p:nvSpPr>
        <p:spPr>
          <a:xfrm>
            <a:off x="539552" y="1700808"/>
            <a:ext cx="8352928" cy="4896544"/>
          </a:xfrm>
        </p:spPr>
        <p:txBody>
          <a:bodyPr/>
          <a:lstStyle/>
          <a:p>
            <a:r>
              <a:rPr lang="en-GB" dirty="0" smtClean="0"/>
              <a:t>Read / listen to the following 8 examples and decide which is:</a:t>
            </a:r>
          </a:p>
          <a:p>
            <a:pPr lvl="1"/>
            <a:r>
              <a:rPr lang="en-GB" dirty="0" smtClean="0">
                <a:solidFill>
                  <a:srgbClr val="00B050"/>
                </a:solidFill>
              </a:rPr>
              <a:t>Good practice = Green</a:t>
            </a:r>
          </a:p>
          <a:p>
            <a:pPr lvl="1"/>
            <a:r>
              <a:rPr lang="en-GB" dirty="0" smtClean="0">
                <a:solidFill>
                  <a:srgbClr val="FF0000"/>
                </a:solidFill>
              </a:rPr>
              <a:t>Bad practice = Red</a:t>
            </a:r>
          </a:p>
          <a:p>
            <a:pPr lvl="1"/>
            <a:r>
              <a:rPr lang="en-GB" dirty="0" smtClean="0">
                <a:solidFill>
                  <a:schemeClr val="accent6">
                    <a:lumMod val="75000"/>
                  </a:schemeClr>
                </a:solidFill>
              </a:rPr>
              <a:t>Questionable</a:t>
            </a:r>
            <a:r>
              <a:rPr lang="en-GB" dirty="0" smtClean="0">
                <a:solidFill>
                  <a:schemeClr val="accent6">
                    <a:lumMod val="75000"/>
                  </a:schemeClr>
                </a:solidFill>
              </a:rPr>
              <a:t> </a:t>
            </a:r>
            <a:r>
              <a:rPr lang="en-GB" dirty="0" smtClean="0">
                <a:solidFill>
                  <a:schemeClr val="accent6">
                    <a:lumMod val="75000"/>
                  </a:schemeClr>
                </a:solidFill>
              </a:rPr>
              <a:t>= Both</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645024"/>
            <a:ext cx="2280501" cy="21602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144000" cy="630936"/>
          </a:xfrm>
          <a:prstGeom prst="rect">
            <a:avLst/>
          </a:prstGeom>
        </p:spPr>
      </p:pic>
    </p:spTree>
    <p:extLst>
      <p:ext uri="{BB962C8B-B14F-4D97-AF65-F5344CB8AC3E}">
        <p14:creationId xmlns:p14="http://schemas.microsoft.com/office/powerpoint/2010/main" val="215264836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642194"/>
          </a:xfrm>
        </p:spPr>
        <p:txBody>
          <a:bodyPr/>
          <a:lstStyle/>
          <a:p>
            <a:r>
              <a:rPr lang="en-GB" dirty="0" smtClean="0">
                <a:solidFill>
                  <a:schemeClr val="accent1">
                    <a:lumMod val="75000"/>
                  </a:schemeClr>
                </a:solidFill>
              </a:rPr>
              <a:t>Direct and indirect </a:t>
            </a:r>
            <a:r>
              <a:rPr lang="en-GB" dirty="0">
                <a:solidFill>
                  <a:schemeClr val="accent1">
                    <a:lumMod val="75000"/>
                  </a:schemeClr>
                </a:solidFill>
              </a:rPr>
              <a:t>q</a:t>
            </a:r>
            <a:r>
              <a:rPr lang="en-GB" dirty="0" smtClean="0">
                <a:solidFill>
                  <a:schemeClr val="accent1">
                    <a:lumMod val="75000"/>
                  </a:schemeClr>
                </a:solidFill>
              </a:rPr>
              <a:t>uotations </a:t>
            </a:r>
            <a:r>
              <a:rPr lang="en-GB" dirty="0" smtClean="0">
                <a:solidFill>
                  <a:schemeClr val="accent1">
                    <a:lumMod val="75000"/>
                  </a:schemeClr>
                </a:solidFill>
              </a:rPr>
              <a:t>and </a:t>
            </a:r>
            <a:r>
              <a:rPr lang="en-GB" dirty="0" smtClean="0">
                <a:solidFill>
                  <a:schemeClr val="accent1">
                    <a:lumMod val="75000"/>
                  </a:schemeClr>
                </a:solidFill>
              </a:rPr>
              <a:t>paraphrasing</a:t>
            </a:r>
            <a:endParaRPr lang="en-GB" dirty="0">
              <a:solidFill>
                <a:schemeClr val="accent1">
                  <a:lumMod val="75000"/>
                </a:schemeClr>
              </a:solidFill>
            </a:endParaRPr>
          </a:p>
        </p:txBody>
      </p:sp>
      <p:pic>
        <p:nvPicPr>
          <p:cNvPr id="9" name="Picture 2" descr="C:\Users\Melanie\AppData\Local\Microsoft\Windows\INetCache\IE\004V4TV3\Help-Icon-Question-Mark-15271-small[1].pn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55723" y="1872692"/>
            <a:ext cx="2204380" cy="22043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1991" y="4293096"/>
            <a:ext cx="8640960" cy="1200329"/>
          </a:xfrm>
          <a:prstGeom prst="rect">
            <a:avLst/>
          </a:prstGeom>
          <a:noFill/>
        </p:spPr>
        <p:txBody>
          <a:bodyPr wrap="square" rtlCol="0">
            <a:spAutoFit/>
          </a:bodyPr>
          <a:lstStyle/>
          <a:p>
            <a:pPr algn="ctr"/>
            <a:r>
              <a:rPr lang="en-GB" sz="3600" dirty="0" smtClean="0">
                <a:solidFill>
                  <a:schemeClr val="accent1">
                    <a:lumMod val="75000"/>
                  </a:schemeClr>
                </a:solidFill>
              </a:rPr>
              <a:t>How to quote directly from evidence</a:t>
            </a:r>
            <a:r>
              <a:rPr lang="en-GB" sz="3600" dirty="0" smtClean="0">
                <a:solidFill>
                  <a:schemeClr val="accent1">
                    <a:lumMod val="75000"/>
                  </a:schemeClr>
                </a:solidFill>
                <a:latin typeface="+mn-lt"/>
              </a:rPr>
              <a:t> </a:t>
            </a:r>
          </a:p>
          <a:p>
            <a:pPr algn="ctr"/>
            <a:r>
              <a:rPr lang="en-GB" sz="3600" dirty="0" smtClean="0">
                <a:solidFill>
                  <a:schemeClr val="accent1">
                    <a:lumMod val="75000"/>
                  </a:schemeClr>
                </a:solidFill>
                <a:latin typeface="+mn-lt"/>
              </a:rPr>
              <a:t> </a:t>
            </a:r>
            <a:endParaRPr lang="en-GB" sz="3600" dirty="0">
              <a:solidFill>
                <a:schemeClr val="accent1">
                  <a:lumMod val="75000"/>
                </a:schemeClr>
              </a:solidFill>
              <a:latin typeface="+mn-lt"/>
            </a:endParaRPr>
          </a:p>
        </p:txBody>
      </p:sp>
    </p:spTree>
    <p:extLst>
      <p:ext uri="{BB962C8B-B14F-4D97-AF65-F5344CB8AC3E}">
        <p14:creationId xmlns:p14="http://schemas.microsoft.com/office/powerpoint/2010/main" val="1733548424"/>
      </p:ext>
    </p:extLst>
  </p:cSld>
  <p:clrMapOvr>
    <a:masterClrMapping/>
  </p:clrMapOvr>
  <p:transition spd="med"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What is a direct quotation?</a:t>
            </a:r>
            <a:endParaRPr lang="en-GB" dirty="0"/>
          </a:p>
        </p:txBody>
      </p:sp>
      <p:sp>
        <p:nvSpPr>
          <p:cNvPr id="4" name="Subtitle 3"/>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573016"/>
            <a:ext cx="2577479" cy="219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54448"/>
            <a:ext cx="9144000" cy="630936"/>
          </a:xfrm>
          <a:prstGeom prst="rect">
            <a:avLst/>
          </a:prstGeom>
        </p:spPr>
      </p:pic>
    </p:spTree>
    <p:extLst>
      <p:ext uri="{BB962C8B-B14F-4D97-AF65-F5344CB8AC3E}">
        <p14:creationId xmlns:p14="http://schemas.microsoft.com/office/powerpoint/2010/main" val="150654575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Direct quotation</a:t>
            </a:r>
            <a:endParaRPr lang="en-GB" b="1" dirty="0">
              <a:solidFill>
                <a:schemeClr val="accent1">
                  <a:lumMod val="75000"/>
                </a:schemeClr>
              </a:solidFill>
            </a:endParaRPr>
          </a:p>
        </p:txBody>
      </p:sp>
      <p:sp>
        <p:nvSpPr>
          <p:cNvPr id="3" name="Content Placeholder 2"/>
          <p:cNvSpPr>
            <a:spLocks noGrp="1"/>
          </p:cNvSpPr>
          <p:nvPr>
            <p:ph idx="1"/>
          </p:nvPr>
        </p:nvSpPr>
        <p:spPr/>
        <p:txBody>
          <a:bodyPr/>
          <a:lstStyle/>
          <a:p>
            <a:r>
              <a:rPr lang="en-GB" dirty="0"/>
              <a:t>A </a:t>
            </a:r>
            <a:r>
              <a:rPr lang="en-GB" i="1" dirty="0"/>
              <a:t>direct quotation</a:t>
            </a:r>
            <a:r>
              <a:rPr lang="en-GB" dirty="0"/>
              <a:t> is a report of the </a:t>
            </a:r>
            <a:r>
              <a:rPr lang="en-GB" b="1" dirty="0"/>
              <a:t>exact </a:t>
            </a:r>
            <a:r>
              <a:rPr lang="en-GB" b="1" dirty="0" smtClean="0"/>
              <a:t>word</a:t>
            </a:r>
            <a:r>
              <a:rPr lang="en-GB" b="1" dirty="0"/>
              <a:t>s </a:t>
            </a:r>
            <a:r>
              <a:rPr lang="en-GB" dirty="0"/>
              <a:t>of an author or speaker. </a:t>
            </a:r>
            <a:endParaRPr lang="en-GB" b="1" dirty="0" smtClean="0"/>
          </a:p>
          <a:p>
            <a:endParaRPr lang="en-GB" b="1" dirty="0"/>
          </a:p>
          <a:p>
            <a:r>
              <a:rPr lang="en-GB" dirty="0" smtClean="0"/>
              <a:t>A direct </a:t>
            </a:r>
            <a:r>
              <a:rPr lang="en-GB" dirty="0"/>
              <a:t>quotation is placed inside </a:t>
            </a:r>
            <a:r>
              <a:rPr lang="en-GB" b="1" dirty="0"/>
              <a:t>quotation marks</a:t>
            </a:r>
            <a:r>
              <a:rPr lang="en-GB" dirty="0"/>
              <a:t>. </a:t>
            </a:r>
            <a:endParaRPr lang="en-GB" dirty="0" smtClean="0"/>
          </a:p>
          <a:p>
            <a:endParaRPr lang="en-GB" b="1" dirty="0"/>
          </a:p>
          <a:p>
            <a:r>
              <a:rPr lang="en-GB" dirty="0" smtClean="0"/>
              <a:t>For </a:t>
            </a:r>
            <a:r>
              <a:rPr lang="en-GB" dirty="0"/>
              <a:t>example, </a:t>
            </a:r>
            <a:r>
              <a:rPr lang="en-GB" dirty="0" smtClean="0"/>
              <a:t>Dr </a:t>
            </a:r>
            <a:r>
              <a:rPr lang="en-GB" dirty="0"/>
              <a:t>King said, </a:t>
            </a:r>
            <a:r>
              <a:rPr lang="en-GB" dirty="0" smtClean="0"/>
              <a:t>‘I </a:t>
            </a:r>
            <a:r>
              <a:rPr lang="en-GB" dirty="0"/>
              <a:t>have a dream</a:t>
            </a:r>
            <a:r>
              <a:rPr lang="en-GB" dirty="0" smtClean="0"/>
              <a:t>.’</a:t>
            </a:r>
            <a:endParaRPr lang="en-GB" dirty="0"/>
          </a:p>
        </p:txBody>
      </p:sp>
      <p:pic>
        <p:nvPicPr>
          <p:cNvPr id="4" name="Picture 6" descr="Image result for circling"/>
          <p:cNvPicPr>
            <a:picLocks noChangeAspect="1" noChangeArrowheads="1"/>
          </p:cNvPicPr>
          <p:nvPr/>
        </p:nvPicPr>
        <p:blipFill>
          <a:blip r:embed="rId2"/>
          <a:srcRect/>
          <a:stretch>
            <a:fillRect/>
          </a:stretch>
        </p:blipFill>
        <p:spPr bwMode="auto">
          <a:xfrm>
            <a:off x="5076056" y="4869160"/>
            <a:ext cx="504056" cy="504056"/>
          </a:xfrm>
          <a:prstGeom prst="rect">
            <a:avLst/>
          </a:prstGeom>
          <a:noFill/>
        </p:spPr>
      </p:pic>
      <p:pic>
        <p:nvPicPr>
          <p:cNvPr id="5" name="Picture 6" descr="Image result for circling"/>
          <p:cNvPicPr>
            <a:picLocks noChangeAspect="1" noChangeArrowheads="1"/>
          </p:cNvPicPr>
          <p:nvPr/>
        </p:nvPicPr>
        <p:blipFill>
          <a:blip r:embed="rId2"/>
          <a:srcRect/>
          <a:stretch>
            <a:fillRect/>
          </a:stretch>
        </p:blipFill>
        <p:spPr bwMode="auto">
          <a:xfrm>
            <a:off x="7740352" y="4869160"/>
            <a:ext cx="504056" cy="504056"/>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144000" cy="630936"/>
          </a:xfrm>
          <a:prstGeom prst="rect">
            <a:avLst/>
          </a:prstGeom>
        </p:spPr>
      </p:pic>
    </p:spTree>
    <p:extLst>
      <p:ext uri="{BB962C8B-B14F-4D97-AF65-F5344CB8AC3E}">
        <p14:creationId xmlns:p14="http://schemas.microsoft.com/office/powerpoint/2010/main" val="28127330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1114</Words>
  <Application>Microsoft Office PowerPoint</Application>
  <PresentationFormat>On-screen Show (4:3)</PresentationFormat>
  <Paragraphs>148</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Referencing for Academic Success IMAT1610  </vt:lpstr>
      <vt:lpstr>Already covered by your workshop session:</vt:lpstr>
      <vt:lpstr>PowerPoint Presentation</vt:lpstr>
      <vt:lpstr>In this session we will think about …</vt:lpstr>
      <vt:lpstr>Activity  1</vt:lpstr>
      <vt:lpstr>Task: Identify good and bad practice</vt:lpstr>
      <vt:lpstr>Direct and indirect quotations and paraphrasing</vt:lpstr>
      <vt:lpstr>What is a direct quotation?</vt:lpstr>
      <vt:lpstr>Direct quotation</vt:lpstr>
      <vt:lpstr>What is an indirect quotation?</vt:lpstr>
      <vt:lpstr>Indirect Quotations</vt:lpstr>
      <vt:lpstr>Single or double?</vt:lpstr>
      <vt:lpstr>Spot the indirect quotation</vt:lpstr>
      <vt:lpstr>Direct and Indirect Quotations </vt:lpstr>
      <vt:lpstr>How to use your quotations effectively</vt:lpstr>
      <vt:lpstr>Your writing will have layers of voices</vt:lpstr>
      <vt:lpstr>PowerPoint Presentation</vt:lpstr>
      <vt:lpstr>A step-by-step guide to: Paraphrasing</vt:lpstr>
      <vt:lpstr>1. Paraphrasing: Using synonyms</vt:lpstr>
      <vt:lpstr>2. Paraphrasing: Changing the grammatical structure</vt:lpstr>
      <vt:lpstr>3. Paraphrasing: Using both</vt:lpstr>
      <vt:lpstr>Paraphrasing: Using both</vt:lpstr>
      <vt:lpstr>In this session we have examined:</vt:lpstr>
      <vt:lpstr>Centre for Learning and Study Support Enhancing academic practice, writing development and professional skills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critically at Level 6 and Level 7</dc:title>
  <dc:creator>Melanie Petch</dc:creator>
  <cp:lastModifiedBy>Bev Hancock-Smith</cp:lastModifiedBy>
  <cp:revision>94</cp:revision>
  <cp:lastPrinted>2018-03-07T17:21:04Z</cp:lastPrinted>
  <dcterms:created xsi:type="dcterms:W3CDTF">2015-09-27T16:25:05Z</dcterms:created>
  <dcterms:modified xsi:type="dcterms:W3CDTF">2018-03-07T17:31:02Z</dcterms:modified>
</cp:coreProperties>
</file>